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44.xml" ContentType="application/vnd.openxmlformats-officedocument.presentationml.slide+xml"/>
  <Override PartName="/docProps/custom.xml" ContentType="application/vnd.openxmlformats-officedocument.custom-properties+xml"/>
  <Override PartName="/ppt/slides/slide6.xml" ContentType="application/vnd.openxmlformats-officedocument.presentationml.slid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customXml/itemProps3.xml" ContentType="application/vnd.openxmlformats-officedocument.customXmlProperties+xml"/>
  <Override PartName="/ppt/slideLayouts/slideLayout4.xml" ContentType="application/vnd.openxmlformats-officedocument.presentationml.slideLayout+xml"/>
  <Override PartName="/customXml/itemProps2.xml" ContentType="application/vnd.openxmlformats-officedocument.customXmlProperti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s/slide38.xml" ContentType="application/vnd.openxmlformats-officedocument.presentationml.slide+xml"/>
  <Override PartName="/ppt/slideLayouts/slideLayout6.xml" ContentType="application/vnd.openxmlformats-officedocument.presentationml.slideLayout+xml"/>
  <Override PartName="/ppt/presProps.xml" ContentType="application/vnd.openxmlformats-officedocument.presentationml.presProps+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notesSlides/notesSlide29.xml" ContentType="application/vnd.openxmlformats-officedocument.presentationml.notesSlide+xml"/>
  <Override PartName="/ppt/slideLayouts/slideLayout13.xml" ContentType="application/vnd.openxmlformats-officedocument.presentationml.slideLayout+xml"/>
  <Override PartName="/customXml/itemProps1.xml" ContentType="application/vnd.openxmlformats-officedocument.customXml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95" d="100"/>
          <a:sy n="95" d="100"/>
        </p:scale>
        <p:origin x="144" y="-114"/>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50" Type="http://schemas.openxmlformats.org/officeDocument/2006/relationships/presProps" Target="presProps.xml" /><Relationship Id="rId51" Type="http://schemas.openxmlformats.org/officeDocument/2006/relationships/tableStyles" Target="tableStyles.xml" /><Relationship Id="rId52"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12/3/2021</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3C874E-56BC-D5C8-1952-B43F07DD9064}"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1324AE6-CF7E-B1B4-592A-9025E9B5F041}"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621EC4-50FB-26CE-35D9-53D671D2A6FB}"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76BFAA6-0147-250B-D40C-14ED313AC80C}"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D48B9C-FADD-EF29-A327-F59B151A97A9}"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52FD7C8-EE5F-4B7C-32A7-6BEFEC7F68EB}"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FF1460-EE41-934B-F46C-B1E80B56F0D8}"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38F713D-D987-6775-BE13-C5C2FC828D01}"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1766B8-0889-CE71-8BF5-66EC79290D29}"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6AB601-0C7A-E80E-E580-A3132542E6D4}"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FA783BD-EFB3-84E4-05CB-8BB47E4626BE}"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3495492-27CC-17D0-71E8-E5D5D9780673}"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785928-5B7C-868D-0CC9-50CEC1EA0CB1}"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3BD693-CBDF-06E6-6221-BA9523100659}"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5B49177-6B8C-E63E-AAAD-6965D077ECC6}"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6B67E0A-A484-3D6D-6B29-2F9596B799A1}"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98AC433-0BD0-EFEE-B8B3-EB688AB714D7}"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7943A7F-0A2B-3DDF-0340-5CB58B3257C0}"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7FB9F3-A07B-F9F0-2F42-96459AEB1B52}"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358D20-3220-7EB5-5944-AC094C5D9709}"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7DC5BB-AAF3-717F-9355-95B6094EB2F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B8718BC-3707-4461-286B-312675230166}"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16137DB-5AC0-0149-AA47-0025B6B70DC7}"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5F76A2-538B-9379-E82B-54634B68ADA8}"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AB8B7E-529E-50B5-F4A7-7D28EEF2D41C}"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4718615-0D05-B948-46CB-1CFAE43F7D6D}"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D91793-6AE0-6AEE-33D8-846FCEFA431C}"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5698C17-488E-D24A-7FA7-51C5B12B42DD}"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FF39B65-6CC0-0829-6794-0C0CC4C83ABD}"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15D662-D964-F56D-FB2C-FE0F8743A859}"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33CC9B-118A-9222-9DB5-A52837317528}"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8941AC-50EC-253E-92F4-CC43036D3FB7}"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E807BF8-9216-072E-4728-82C22EF6B6B6}"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A9B276-B933-0949-4925-0DF340450B05}"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C475234-6F7E-509A-51F6-0C06A1B0AB08}"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F2DE78D-B0EF-DAD9-7937-359C03DADD34}"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8E225A-AA71-A962-833E-4C9AF1E25E73}"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B33FBFD-124D-1A6D-F20C-8FFC6F0E24B1}"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73841C-98BC-8186-9101-C0F294D27E6F}"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B51FD4-C6D2-7A0D-C118-99CD0D6A255D}"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D88CFD4-0270-E513-AA73-84497B0F84B3}"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301A148-0BEA-299C-AB46-456CF3DEAAF3}"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9"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1_Vertical Title and Text">
    <p:spTree>
      <p:nvGrpSpPr>
        <p:cNvPr id="1" name=""/>
        <p:cNvGrpSpPr/>
        <p:nvPr/>
      </p:nvGrpSpPr>
      <p:grpSpPr bwMode="auto">
        <a:xfrm>
          <a:off x="0" y="0"/>
          <a:ext cx="0" cy="0"/>
          <a:chOff x="0" y="0"/>
          <a:chExt cx="0" cy="0"/>
        </a:xfrm>
      </p:grpSpPr>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8"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3"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KietUwU/Data-Science---Coursera-Capstone/blob/main/spacex_dash_app.py" TargetMode="External"/><Relationship Id="rId5"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9819" y="4891898"/>
            <a:ext cx="2515320" cy="640440"/>
          </a:xfrm>
          <a:prstGeom prst="rect">
            <a:avLst/>
          </a:prstGeom>
          <a:noFill/>
        </p:spPr>
        <p:txBody>
          <a:bodyPr wrap="square" lIns="91440" tIns="45720" rIns="91440" bIns="45720" rtlCol="0" anchor="t">
            <a:spAutoFit/>
          </a:bodyPr>
          <a:lstStyle/>
          <a:p>
            <a:pPr>
              <a:defRPr/>
            </a:pPr>
            <a:r>
              <a:rPr lang="en-US" sz="1800" b="0" i="0" u="none" strike="noStrike" cap="none" spc="0">
                <a:solidFill>
                  <a:schemeClr val="bg2"/>
                </a:solidFill>
                <a:latin typeface="Abadi"/>
                <a:ea typeface="SF Pro"/>
                <a:cs typeface="SF Pro"/>
              </a:rPr>
              <a:t>Phan Anh Kiet</a:t>
            </a:r>
            <a:endParaRPr sz="1800"/>
          </a:p>
          <a:p>
            <a:pPr>
              <a:defRPr/>
            </a:pPr>
            <a:r>
              <a:rPr lang="en-US" sz="1800" b="0" i="0" u="none" strike="noStrike" cap="none" spc="0">
                <a:solidFill>
                  <a:schemeClr val="bg2"/>
                </a:solidFill>
                <a:latin typeface="Abadi"/>
                <a:ea typeface="SF Pro"/>
                <a:cs typeface="SF Pro"/>
              </a:rPr>
              <a:t>Dec 10th, 2023</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a:xfrm>
            <a:off x="8714772" y="6433577"/>
            <a:ext cx="2743200" cy="401638"/>
          </a:xfrm>
        </p:spPr>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495703"/>
            <a:ext cx="4987333" cy="4931508"/>
          </a:xfrm>
          <a:prstGeom prst="rect">
            <a:avLst/>
          </a:prstGeom>
        </p:spPr>
        <p:txBody>
          <a:bodyPr lIns="91440" tIns="45720" rIns="91440" bIns="45720" anchor="t"/>
          <a:lstStyle/>
          <a:p>
            <a:pPr>
              <a:lnSpc>
                <a:spcPct val="100000"/>
              </a:lnSpc>
              <a:spcBef>
                <a:spcPts val="1400"/>
              </a:spcBef>
              <a:defRPr/>
            </a:pPr>
            <a:r>
              <a:rPr lang="en-US" sz="1600" b="0" i="0" u="none" strike="noStrike" cap="none" spc="0">
                <a:solidFill>
                  <a:schemeClr val="tx1"/>
                </a:solidFill>
                <a:latin typeface="Abadi"/>
                <a:ea typeface="Abadi"/>
                <a:cs typeface="Abadi"/>
              </a:rPr>
              <a:t>Visualize the relationship between Flight Number and Launch Site, Payload and Launch Site, Success Rate of each Orbit Type, Flight Number and Orbit Type, the Launch Success yearly trend</a:t>
            </a:r>
            <a:r>
              <a:rPr lang="en-US" sz="1600" b="0" i="0" u="none" strike="noStrike" cap="none" spc="0">
                <a:solidFill>
                  <a:schemeClr val="tx1"/>
                </a:solidFill>
                <a:latin typeface="Abadi"/>
                <a:ea typeface="Abadi"/>
                <a:cs typeface="Abadi"/>
              </a:rPr>
              <a:t>.</a:t>
            </a:r>
            <a:endParaRPr sz="1600">
              <a:solidFill>
                <a:schemeClr val="accent3">
                  <a:lumMod val="25000"/>
                </a:schemeClr>
              </a:solidFill>
              <a:latin typeface="Abadi"/>
            </a:endParaRPr>
          </a:p>
          <a:p>
            <a:pPr>
              <a:lnSpc>
                <a:spcPct val="100000"/>
              </a:lnSpc>
              <a:spcBef>
                <a:spcPts val="1399"/>
              </a:spcBef>
              <a:defRPr/>
            </a:pPr>
            <a:r>
              <a:rPr lang="en-US" sz="1600" b="0" i="0" u="none" strike="noStrike" cap="none" spc="0">
                <a:solidFill>
                  <a:schemeClr val="accent3">
                    <a:lumMod val="25000"/>
                  </a:schemeClr>
                </a:solidFill>
                <a:latin typeface="Abadi"/>
                <a:ea typeface="Abadi"/>
                <a:cs typeface="Abadi"/>
              </a:rPr>
              <a:t>These graphs help us visualize the factors that affect the success rate of a launch and to which extent.</a:t>
            </a:r>
            <a:endParaRPr lang="en-US" sz="2200">
              <a:solidFill>
                <a:schemeClr val="accent3">
                  <a:lumMod val="25000"/>
                </a:schemeClr>
              </a:solidFill>
              <a:latin typeface="Abadi"/>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
        <p:nvSpPr>
          <p:cNvPr id="6" name="Content Placeholder 4"/>
          <p:cNvSpPr txBox="1"/>
          <p:nvPr/>
        </p:nvSpPr>
        <p:spPr bwMode="auto">
          <a:xfrm>
            <a:off x="6096000" y="1495703"/>
            <a:ext cx="5189611" cy="4931508"/>
          </a:xfrm>
          <a:prstGeom prst="rect">
            <a:avLst/>
          </a:prstGeom>
        </p:spPr>
        <p:txBody>
          <a:bodyPr lIns="91440" tIns="45720" rIns="91440" bIns="45720" anchor="t"/>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none" strike="noStrike" cap="none" spc="0">
                <a:solidFill>
                  <a:srgbClr val="1C7DDB"/>
                </a:solidFill>
                <a:latin typeface="Abadi"/>
                <a:ea typeface="Abadi"/>
                <a:cs typeface="Abadi"/>
              </a:rPr>
              <a:t>https://github.com/KietUwU/Data-Science---Coursera-Capstone/blob/main/EDA%20with%20Visualization%20Lab.ipynb</a:t>
            </a:r>
            <a:endParaRPr lang="en-US"/>
          </a:p>
        </p:txBody>
      </p:sp>
      <p:pic>
        <p:nvPicPr>
          <p:cNvPr id="1365262205" name=""/>
          <p:cNvPicPr>
            <a:picLocks noChangeAspect="1"/>
          </p:cNvPicPr>
          <p:nvPr/>
        </p:nvPicPr>
        <p:blipFill>
          <a:blip r:embed="rId4"/>
          <a:stretch/>
        </p:blipFill>
        <p:spPr bwMode="auto">
          <a:xfrm flipH="0" flipV="0">
            <a:off x="1209304" y="3571302"/>
            <a:ext cx="3961034" cy="3197461"/>
          </a:xfrm>
          <a:prstGeom prst="rect">
            <a:avLst/>
          </a:prstGeom>
        </p:spPr>
      </p:pic>
      <p:pic>
        <p:nvPicPr>
          <p:cNvPr id="210928085" name=""/>
          <p:cNvPicPr>
            <a:picLocks noChangeAspect="1"/>
          </p:cNvPicPr>
          <p:nvPr/>
        </p:nvPicPr>
        <p:blipFill>
          <a:blip r:embed="rId5"/>
          <a:stretch/>
        </p:blipFill>
        <p:spPr bwMode="auto">
          <a:xfrm flipH="0" flipV="0">
            <a:off x="6892067" y="860024"/>
            <a:ext cx="4393543" cy="35465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flipH="0" flipV="0">
            <a:off x="770009" y="1396720"/>
            <a:ext cx="9745588" cy="5249386"/>
          </a:xfrm>
          <a:prstGeom prst="rect">
            <a:avLst/>
          </a:prstGeom>
        </p:spPr>
        <p:txBody>
          <a:bodyPr lIns="91440" tIns="45720" rIns="91440" bIns="45720" anchor="t"/>
          <a:lstStyle/>
          <a:p>
            <a:pPr>
              <a:lnSpc>
                <a:spcPct val="100000"/>
              </a:lnSpc>
              <a:spcBef>
                <a:spcPts val="1400"/>
              </a:spcBef>
              <a:defRPr/>
            </a:pPr>
            <a:r>
              <a:rPr lang="en-US" sz="2000" b="0" i="0" u="none" strike="noStrike" cap="none" spc="0">
                <a:solidFill>
                  <a:schemeClr val="accent3">
                    <a:lumMod val="25000"/>
                  </a:schemeClr>
                </a:solidFill>
                <a:latin typeface="Abadi"/>
                <a:ea typeface="Abadi"/>
                <a:cs typeface="Abadi"/>
              </a:rPr>
              <a:t>There are 10 SQL query statements, their purpose is to highlight features and trends in the dataset</a:t>
            </a:r>
            <a:r>
              <a:rPr lang="en-US" sz="2000">
                <a:solidFill>
                  <a:schemeClr val="accent3">
                    <a:lumMod val="25000"/>
                  </a:schemeClr>
                </a:solidFill>
                <a:latin typeface="Abadi"/>
              </a:rPr>
              <a:t>:</a:t>
            </a:r>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the names of the unique launch sites in the space mission</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the total payload mass carried by boosters launched by NASA (CRS)</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average payload mass carried by booster version F9 v1.1</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date when the first successful landing outcome in ground pad was achieved.</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names of the boosters which have success in drone ship and have payload mass greater than 4000 but less than 6000</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total number of successful and failure mission outcomes</a:t>
            </a:r>
            <a:endParaRPr sz="1700" b="0" i="0" u="none" strike="noStrike" cap="none" spc="0">
              <a:solidFill>
                <a:schemeClr val="bg2">
                  <a:lumMod val="50000"/>
                </a:schemeClr>
              </a:solidFill>
              <a:latin typeface="Abadi"/>
              <a:cs typeface="Abadi"/>
            </a:endParaRPr>
          </a:p>
          <a:p>
            <a:pPr lvl="1">
              <a:lnSpc>
                <a:spcPct val="100000"/>
              </a:lnSpc>
              <a:spcBef>
                <a:spcPts val="1399"/>
              </a:spcBef>
              <a:buFontTx/>
              <a:buChar char="-"/>
              <a:defRPr/>
            </a:pPr>
            <a:r>
              <a:rPr lang="en-US" sz="1700" b="0" i="0" u="none" strike="noStrike" cap="none" spc="0">
                <a:solidFill>
                  <a:schemeClr val="bg2">
                    <a:lumMod val="50000"/>
                  </a:schemeClr>
                </a:solidFill>
                <a:latin typeface="Abadi"/>
                <a:ea typeface="Abadi"/>
                <a:cs typeface="Abadi"/>
              </a:rPr>
              <a:t>List the names of the booster versions which have carried the maximum payload mass.</a:t>
            </a:r>
            <a:endParaRPr lang="en-US" sz="2200">
              <a:solidFill>
                <a:schemeClr val="accent3">
                  <a:lumMod val="25000"/>
                </a:schemeClr>
              </a:solidFill>
              <a:latin typeface="Abadi"/>
            </a:endParaRPr>
          </a:p>
          <a:p>
            <a:pPr>
              <a:lnSpc>
                <a:spcPct val="100000"/>
              </a:lnSpc>
              <a:spcBef>
                <a:spcPts val="1400"/>
              </a:spcBef>
              <a:defRPr/>
            </a:pPr>
            <a:r>
              <a:rPr lang="en-US" sz="2000">
                <a:solidFill>
                  <a:schemeClr val="accent3">
                    <a:lumMod val="25000"/>
                  </a:schemeClr>
                </a:solidFill>
                <a:latin typeface="Abadi"/>
              </a:rPr>
              <a:t>The link to the notebook: </a:t>
            </a:r>
            <a:r>
              <a:rPr lang="en-US" sz="2000" b="0" i="0" u="none" strike="noStrike" cap="none" spc="0">
                <a:solidFill>
                  <a:srgbClr val="0070C0"/>
                </a:solidFill>
                <a:latin typeface="Abadi"/>
                <a:ea typeface="Abadi"/>
                <a:cs typeface="Abadi"/>
              </a:rPr>
              <a:t>https://github.com/KietUwU/Data-Science---Coursera-Capstone/blob/main/Hands-on%20Lab%3A%20Complete%20the%20EDA%20with%20SQL.ipynb</a:t>
            </a:r>
            <a:endParaRPr>
              <a:solidFill>
                <a:srgbClr val="0070C0"/>
              </a:solidFill>
            </a:endParaRPr>
          </a:p>
          <a:p>
            <a:pPr marL="0" indent="0">
              <a:lnSpc>
                <a:spcPct val="100000"/>
              </a:lnSpc>
              <a:spcBef>
                <a:spcPts val="1400"/>
              </a:spcBef>
              <a:buNone/>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defRPr/>
            </a:pPr>
            <a:endParaRPr lang="en-US"/>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flipH="0" flipV="0">
            <a:off x="838199" y="1507252"/>
            <a:ext cx="4600319" cy="4719138"/>
          </a:xfrm>
          <a:prstGeom prst="rect">
            <a:avLst/>
          </a:prstGeo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a:lnSpc>
                <a:spcPct val="100000"/>
              </a:lnSpc>
              <a:spcBef>
                <a:spcPts val="1400"/>
              </a:spcBef>
              <a:defRPr/>
            </a:pPr>
            <a:r>
              <a:rPr lang="en-US" sz="2200">
                <a:solidFill>
                  <a:schemeClr val="accent3">
                    <a:lumMod val="25000"/>
                  </a:schemeClr>
                </a:solidFill>
                <a:latin typeface="Abadi"/>
              </a:rPr>
              <a:t>Mark all launch sites, and add map objects such as markers, circles, lines to mark the success or failure of launches for each site on the Folium map.</a:t>
            </a:r>
            <a:endParaRPr/>
          </a:p>
          <a:p>
            <a:pPr>
              <a:lnSpc>
                <a:spcPct val="100000"/>
              </a:lnSpc>
              <a:spcBef>
                <a:spcPts val="1400"/>
              </a:spcBef>
              <a:defRPr/>
            </a:pPr>
            <a:r>
              <a:rPr lang="en-US" sz="2200">
                <a:solidFill>
                  <a:schemeClr val="accent3">
                    <a:lumMod val="25000"/>
                  </a:schemeClr>
                </a:solidFill>
                <a:latin typeface="Abadi"/>
              </a:rPr>
              <a:t>Assign the feature launch outcomes (failure or success) to class 0 and 1.</a:t>
            </a:r>
            <a:endParaRPr/>
          </a:p>
          <a:p>
            <a:pPr>
              <a:lnSpc>
                <a:spcPct val="100000"/>
              </a:lnSpc>
              <a:spcBef>
                <a:spcPts val="1400"/>
              </a:spcBef>
              <a:defRPr/>
            </a:pPr>
            <a:r>
              <a:rPr lang="en-US" sz="2200">
                <a:solidFill>
                  <a:schemeClr val="accent3">
                    <a:lumMod val="25000"/>
                  </a:schemeClr>
                </a:solidFill>
                <a:latin typeface="Abadi"/>
              </a:rPr>
              <a:t>Using the color-labeled marker clusters, identify which launch sites have higher success rate. </a:t>
            </a:r>
            <a:endParaRPr/>
          </a:p>
          <a:p>
            <a:pPr>
              <a:lnSpc>
                <a:spcPct val="100000"/>
              </a:lnSpc>
              <a:spcBef>
                <a:spcPts val="1400"/>
              </a:spcBef>
              <a:defRPr/>
            </a:pPr>
            <a:r>
              <a:rPr lang="en-US" sz="2200">
                <a:solidFill>
                  <a:schemeClr val="accent3">
                    <a:lumMod val="25000"/>
                  </a:schemeClr>
                </a:solidFill>
                <a:latin typeface="Abadi"/>
              </a:rPr>
              <a:t>We calculated the distances between a launch site to its proximity. We answered some question for instance:</a:t>
            </a:r>
            <a:endParaRPr/>
          </a:p>
          <a:p>
            <a:pPr lvl="1">
              <a:lnSpc>
                <a:spcPct val="100000"/>
              </a:lnSpc>
              <a:spcBef>
                <a:spcPts val="1400"/>
              </a:spcBef>
              <a:buFontTx/>
              <a:buChar char="-"/>
              <a:defRPr/>
            </a:pPr>
            <a:r>
              <a:rPr lang="en-US" sz="1800">
                <a:solidFill>
                  <a:schemeClr val="bg2">
                    <a:lumMod val="50000"/>
                  </a:schemeClr>
                </a:solidFill>
                <a:latin typeface="Abadi"/>
              </a:rPr>
              <a:t>Are launch sites near railways, highways and coastlines.</a:t>
            </a:r>
            <a:endParaRPr/>
          </a:p>
          <a:p>
            <a:pPr lvl="1">
              <a:lnSpc>
                <a:spcPct val="100000"/>
              </a:lnSpc>
              <a:spcBef>
                <a:spcPts val="1400"/>
              </a:spcBef>
              <a:buFontTx/>
              <a:buChar char="-"/>
              <a:defRPr/>
            </a:pPr>
            <a:r>
              <a:rPr lang="en-US" sz="1800">
                <a:solidFill>
                  <a:schemeClr val="bg2">
                    <a:lumMod val="50000"/>
                  </a:schemeClr>
                </a:solidFill>
                <a:latin typeface="Abadi"/>
              </a:rPr>
              <a:t>Do launch sites keep certain distance away from cities.</a:t>
            </a:r>
            <a:endParaRPr/>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pic>
        <p:nvPicPr>
          <p:cNvPr id="1296400399" name=""/>
          <p:cNvPicPr>
            <a:picLocks noChangeAspect="1"/>
          </p:cNvPicPr>
          <p:nvPr/>
        </p:nvPicPr>
        <p:blipFill>
          <a:blip r:embed="rId4"/>
          <a:stretch/>
        </p:blipFill>
        <p:spPr bwMode="auto">
          <a:xfrm flipH="0" flipV="0">
            <a:off x="5334286" y="1507252"/>
            <a:ext cx="6760971" cy="3145347"/>
          </a:xfrm>
          <a:prstGeom prst="rect">
            <a:avLst/>
          </a:prstGeom>
        </p:spPr>
      </p:pic>
      <p:sp>
        <p:nvSpPr>
          <p:cNvPr id="1044697039" name=""/>
          <p:cNvSpPr txBox="1"/>
          <p:nvPr/>
        </p:nvSpPr>
        <p:spPr bwMode="auto">
          <a:xfrm flipH="0" flipV="0">
            <a:off x="5835519" y="4727295"/>
            <a:ext cx="5758504"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1" algn="ctr">
              <a:lnSpc>
                <a:spcPct val="100000"/>
              </a:lnSpc>
              <a:spcBef>
                <a:spcPts val="1399"/>
              </a:spcBef>
              <a:defRPr/>
            </a:pPr>
            <a:r>
              <a:rPr lang="en-US" sz="1400" i="1">
                <a:solidFill>
                  <a:srgbClr val="FF0000"/>
                </a:solidFill>
                <a:latin typeface="Abadi"/>
              </a:rPr>
              <a:t>Distance from a Launch Site to the Coast</a:t>
            </a:r>
            <a:endParaRPr sz="1400" i="1">
              <a:solidFill>
                <a:srgbClr val="FF0000"/>
              </a:solidFill>
            </a:endParaRPr>
          </a:p>
        </p:txBody>
      </p:sp>
      <p:sp>
        <p:nvSpPr>
          <p:cNvPr id="2124924715" name="Content Placeholder 4"/>
          <p:cNvSpPr txBox="1"/>
          <p:nvPr/>
        </p:nvSpPr>
        <p:spPr bwMode="auto">
          <a:xfrm>
            <a:off x="838199" y="5324198"/>
            <a:ext cx="5189610" cy="4931507"/>
          </a:xfrm>
          <a:prstGeom prst="rect">
            <a:avLst/>
          </a:prstGeom>
        </p:spPr>
        <p:txBody>
          <a:bodyPr lIns="91440" tIns="45720" rIns="91440" bIns="45720" anchor="t"/>
          <a:lstStyle>
            <a:lvl1pPr marL="228600" indent="-228600" algn="l" defTabSz="914400">
              <a:lnSpc>
                <a:spcPct val="90000"/>
              </a:lnSpc>
              <a:spcBef>
                <a:spcPts val="999"/>
              </a:spcBef>
              <a:buFont typeface="Arial"/>
              <a:buChar char="•"/>
              <a:defRPr sz="2800">
                <a:solidFill>
                  <a:schemeClr val="tx1"/>
                </a:solidFill>
                <a:latin typeface="+mn-lt"/>
                <a:ea typeface="+mn-ea"/>
                <a:cs typeface="+mn-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lnSpc>
                <a:spcPct val="100000"/>
              </a:lnSpc>
              <a:spcBef>
                <a:spcPts val="1399"/>
              </a:spcBef>
              <a:defRPr/>
            </a:pPr>
            <a:r>
              <a:rPr lang="en-US" sz="1400">
                <a:solidFill>
                  <a:schemeClr val="accent3">
                    <a:lumMod val="25000"/>
                  </a:schemeClr>
                </a:solidFill>
                <a:latin typeface="Abadi"/>
              </a:rPr>
              <a:t>The link to the notebook: </a:t>
            </a:r>
            <a:r>
              <a:rPr lang="en-US" sz="1400" b="0" i="0" u="none" strike="noStrike" cap="none" spc="0">
                <a:solidFill>
                  <a:srgbClr val="1C7DDB"/>
                </a:solidFill>
                <a:latin typeface="Abadi"/>
                <a:ea typeface="Abadi"/>
                <a:cs typeface="Abadi"/>
              </a:rPr>
              <a:t>h</a:t>
            </a:r>
            <a:r>
              <a:rPr lang="en-US" sz="1400" b="0" i="0" u="none" strike="noStrike" cap="none" spc="0">
                <a:solidFill>
                  <a:srgbClr val="1C7DDB"/>
                </a:solidFill>
                <a:latin typeface="Abadi"/>
                <a:ea typeface="Abadi"/>
                <a:cs typeface="Abadi"/>
              </a:rPr>
              <a:t>ttps://github.com/KietUwU/Data-Science---Coursera-Capstone/blob/main/Hands-on%20Lab%3A%20Interactive%20Visual%20Analytics%20with%20Folium%20lab.ipynb</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flipH="0" flipV="0">
            <a:off x="1031266" y="1396108"/>
            <a:ext cx="4823393" cy="4476099"/>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Build an interactive dashboard with Plotly dash</a:t>
            </a:r>
            <a:endParaRPr/>
          </a:p>
          <a:p>
            <a:pPr>
              <a:lnSpc>
                <a:spcPct val="100000"/>
              </a:lnSpc>
              <a:spcBef>
                <a:spcPts val="1400"/>
              </a:spcBef>
              <a:defRPr/>
            </a:pPr>
            <a:r>
              <a:rPr lang="en-US" sz="2200">
                <a:solidFill>
                  <a:schemeClr val="accent3">
                    <a:lumMod val="25000"/>
                  </a:schemeClr>
                </a:solidFill>
                <a:latin typeface="Abadi"/>
              </a:rPr>
              <a:t>Plot an interactive pie chart showing the Success count of the Launch Sites</a:t>
            </a:r>
            <a:endParaRPr/>
          </a:p>
          <a:p>
            <a:pPr>
              <a:lnSpc>
                <a:spcPct val="100000"/>
              </a:lnSpc>
              <a:spcBef>
                <a:spcPts val="1400"/>
              </a:spcBef>
              <a:defRPr/>
            </a:pPr>
            <a:r>
              <a:rPr lang="en-US" sz="2200">
                <a:solidFill>
                  <a:schemeClr val="accent3">
                    <a:lumMod val="25000"/>
                  </a:schemeClr>
                </a:solidFill>
                <a:latin typeface="Abadi"/>
              </a:rPr>
              <a:t>Plot a scatter graph showing the relationship with Outcome and Payload Mass (Kg) for the different booster version.</a:t>
            </a:r>
            <a:endParaRPr/>
          </a:p>
          <a:p>
            <a:pPr>
              <a:lnSpc>
                <a:spcPct val="100000"/>
              </a:lnSpc>
              <a:spcBef>
                <a:spcPts val="1400"/>
              </a:spcBef>
              <a:defRPr/>
            </a:pPr>
            <a:r>
              <a:rPr lang="en-US" sz="2200">
                <a:solidFill>
                  <a:schemeClr val="accent3">
                    <a:lumMod val="25000"/>
                  </a:schemeClr>
                </a:solidFill>
                <a:latin typeface="Abadi"/>
              </a:rPr>
              <a:t>The link to the Github repo: </a:t>
            </a:r>
            <a:r>
              <a:rPr lang="en-US" sz="2200" b="0" i="0" u="sng" strike="noStrike" cap="none" spc="0">
                <a:solidFill>
                  <a:srgbClr val="0070C0"/>
                </a:solidFill>
                <a:latin typeface="Abadi"/>
                <a:ea typeface="Abadi"/>
                <a:cs typeface="Abadi"/>
                <a:hlinkClick r:id="rId4" tooltip="https://github.com/KietUwU/Data-Science---Coursera-Capstone/blob/main/spacex_dash_app.py"/>
              </a:rPr>
              <a:t>https://github.com/KietUwU/Data-Science---Coursera-Capstone/blob/main/spacex_dash_app.py</a:t>
            </a:r>
            <a:endParaRPr lang="en-US" sz="2200">
              <a:solidFill>
                <a:srgbClr val="0070C0"/>
              </a:solidFill>
              <a:latin typeface="Abadi"/>
            </a:endParaRPr>
          </a:p>
          <a:p>
            <a:pPr marL="0" indent="0">
              <a:lnSpc>
                <a:spcPct val="100000"/>
              </a:lnSpc>
              <a:spcBef>
                <a:spcPts val="1399"/>
              </a:spcBef>
              <a:buFont typeface="Arial"/>
              <a:buNone/>
              <a:defRPr/>
            </a:pP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Plotly Dash</a:t>
            </a:r>
            <a:endParaRPr/>
          </a:p>
        </p:txBody>
      </p:sp>
      <p:pic>
        <p:nvPicPr>
          <p:cNvPr id="998337815" name=""/>
          <p:cNvPicPr>
            <a:picLocks noChangeAspect="1"/>
          </p:cNvPicPr>
          <p:nvPr/>
        </p:nvPicPr>
        <p:blipFill>
          <a:blip r:embed="rId5"/>
          <a:stretch/>
        </p:blipFill>
        <p:spPr bwMode="auto">
          <a:xfrm flipH="0" flipV="0">
            <a:off x="5741858" y="1461116"/>
            <a:ext cx="6313834" cy="34031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228600" marR="0" indent="-228600" algn="l">
              <a:lnSpc>
                <a:spcPct val="100000"/>
              </a:lnSpc>
              <a:spcBef>
                <a:spcPts val="1400"/>
              </a:spcBef>
              <a:spcAft>
                <a:spcPts val="0"/>
              </a:spcAft>
              <a:buFont typeface="Arial"/>
              <a:buChar char="•"/>
              <a:defRPr/>
            </a:pPr>
            <a:r>
              <a:rPr lang="en-US" sz="2200">
                <a:solidFill>
                  <a:schemeClr val="accent3">
                    <a:lumMod val="25000"/>
                  </a:schemeClr>
                </a:solidFill>
                <a:latin typeface="Abadi"/>
              </a:rPr>
              <a:t>Standardise </a:t>
            </a:r>
            <a:r>
              <a:rPr lang="en-US" sz="2200">
                <a:solidFill>
                  <a:schemeClr val="accent3">
                    <a:lumMod val="25000"/>
                  </a:schemeClr>
                </a:solidFill>
                <a:latin typeface="Abadi"/>
              </a:rPr>
              <a:t>the data using </a:t>
            </a:r>
            <a:r>
              <a:rPr lang="en-US" sz="2200" b="0" i="0" u="none" strike="noStrike" cap="none" spc="0">
                <a:solidFill>
                  <a:schemeClr val="accent3">
                    <a:lumMod val="25000"/>
                  </a:schemeClr>
                </a:solidFill>
                <a:latin typeface="Abadi"/>
                <a:ea typeface="Abadi"/>
                <a:cs typeface="Abadi"/>
              </a:rPr>
              <a:t>StandardScaler</a:t>
            </a:r>
            <a:r>
              <a:rPr lang="en-US" sz="2200">
                <a:solidFill>
                  <a:schemeClr val="accent3">
                    <a:lumMod val="25000"/>
                  </a:schemeClr>
                </a:solidFill>
                <a:latin typeface="Abadi"/>
              </a:rPr>
              <a:t>, split the data into training and testing sets.</a:t>
            </a:r>
            <a:endParaRPr/>
          </a:p>
          <a:p>
            <a:pPr>
              <a:lnSpc>
                <a:spcPct val="100000"/>
              </a:lnSpc>
              <a:spcBef>
                <a:spcPts val="1400"/>
              </a:spcBef>
              <a:defRPr/>
            </a:pPr>
            <a:r>
              <a:rPr lang="en-US" sz="2200">
                <a:solidFill>
                  <a:schemeClr val="accent3">
                    <a:lumMod val="25000"/>
                  </a:schemeClr>
                </a:solidFill>
                <a:latin typeface="Abadi"/>
              </a:rPr>
              <a:t>Built different machine learning models and tune different hyperparameters using </a:t>
            </a:r>
            <a:r>
              <a:rPr lang="en-US" sz="2200">
                <a:solidFill>
                  <a:schemeClr val="accent3">
                    <a:lumMod val="25000"/>
                  </a:schemeClr>
                </a:solidFill>
                <a:latin typeface="Abadi"/>
              </a:rPr>
              <a:t>GridSearchCV</a:t>
            </a:r>
            <a:r>
              <a:rPr lang="en-US" sz="2200">
                <a:solidFill>
                  <a:schemeClr val="accent3">
                    <a:lumMod val="25000"/>
                  </a:schemeClr>
                </a:solidFill>
                <a:latin typeface="Abadi"/>
              </a:rPr>
              <a:t>:</a:t>
            </a:r>
            <a:endParaRPr lang="en-US" sz="2200">
              <a:solidFill>
                <a:schemeClr val="accent3">
                  <a:lumMod val="25000"/>
                </a:schemeClr>
              </a:solidFill>
              <a:latin typeface="Abadi"/>
            </a:endParaRPr>
          </a:p>
          <a:p>
            <a:pPr lvl="1">
              <a:lnSpc>
                <a:spcPct val="100000"/>
              </a:lnSpc>
              <a:spcBef>
                <a:spcPts val="1399"/>
              </a:spcBef>
              <a:buFont typeface="Arial"/>
              <a:buChar char="–"/>
              <a:defRPr/>
            </a:pPr>
            <a:r>
              <a:rPr lang="en-US" sz="1800">
                <a:solidFill>
                  <a:schemeClr val="bg2">
                    <a:lumMod val="50000"/>
                  </a:schemeClr>
                </a:solidFill>
                <a:latin typeface="Abadi"/>
              </a:rPr>
              <a:t>Logistic Regression, SVM, Decision Tree, KNN.</a:t>
            </a:r>
            <a:endParaRPr>
              <a:solidFill>
                <a:schemeClr val="bg2">
                  <a:lumMod val="50000"/>
                </a:schemeClr>
              </a:solidFill>
            </a:endParaRPr>
          </a:p>
          <a:p>
            <a:pPr marL="228600" marR="0" indent="-228600" algn="l">
              <a:lnSpc>
                <a:spcPct val="100000"/>
              </a:lnSpc>
              <a:spcBef>
                <a:spcPts val="1400"/>
              </a:spcBef>
              <a:spcAft>
                <a:spcPts val="0"/>
              </a:spcAft>
              <a:buFont typeface="Arial"/>
              <a:buChar char="•"/>
              <a:defRPr/>
            </a:pPr>
            <a:r>
              <a:rPr lang="en-US" sz="2200">
                <a:solidFill>
                  <a:schemeClr val="accent3">
                    <a:lumMod val="25000"/>
                  </a:schemeClr>
                </a:solidFill>
                <a:latin typeface="Abadi"/>
              </a:rPr>
              <a:t>Accuracy is the metric for all models.</a:t>
            </a:r>
            <a:endParaRPr lang="en-US" sz="2200">
              <a:solidFill>
                <a:schemeClr val="accent3">
                  <a:lumMod val="25000"/>
                </a:schemeClr>
              </a:solidFill>
              <a:latin typeface="Abadi"/>
            </a:endParaRPr>
          </a:p>
          <a:p>
            <a:pPr marL="228600" marR="0" indent="-228600" algn="l">
              <a:lnSpc>
                <a:spcPct val="100000"/>
              </a:lnSpc>
              <a:spcBef>
                <a:spcPts val="1399"/>
              </a:spcBef>
              <a:spcAft>
                <a:spcPts val="0"/>
              </a:spcAft>
              <a:buFont typeface="Arial"/>
              <a:buChar char="•"/>
              <a:defRPr/>
            </a:pPr>
            <a:r>
              <a:rPr lang="en-US" sz="2200">
                <a:solidFill>
                  <a:schemeClr val="accent3">
                    <a:lumMod val="25000"/>
                  </a:schemeClr>
                </a:solidFill>
                <a:latin typeface="Abadi"/>
              </a:rPr>
              <a:t>The models are tuned using </a:t>
            </a:r>
            <a:r>
              <a:rPr lang="en-US" sz="2100" b="0" i="0" u="none" strike="noStrike" cap="none" spc="0">
                <a:solidFill>
                  <a:schemeClr val="accent3">
                    <a:lumMod val="25000"/>
                  </a:schemeClr>
                </a:solidFill>
                <a:latin typeface="Abadi"/>
                <a:ea typeface="Abadi"/>
                <a:cs typeface="Abadi"/>
              </a:rPr>
              <a:t>GridSearchCV to find the parameters giving the best Accuracy</a:t>
            </a:r>
            <a:r>
              <a:rPr lang="en-US" sz="2200">
                <a:solidFill>
                  <a:schemeClr val="accent3">
                    <a:lumMod val="25000"/>
                  </a:schemeClr>
                </a:solidFill>
                <a:latin typeface="Abadi"/>
              </a:rPr>
              <a:t>.</a:t>
            </a:r>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none" strike="noStrike" cap="none" spc="0">
                <a:solidFill>
                  <a:srgbClr val="0070C0"/>
                </a:solidFill>
                <a:latin typeface="Abadi"/>
                <a:ea typeface="Abadi"/>
                <a:cs typeface="Abadi"/>
              </a:rPr>
              <a:t>https://github.com/KietUwU/Data-Science---Coursera-Capstone/blob/main/Hands-on%20Lab%3A%20Complete%20the%20Machine%20Learning%20Prediction%20lab.ipynb</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flipH="0" flipV="0">
            <a:off x="841124" y="1807336"/>
            <a:ext cx="4153510" cy="3981643"/>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The models with the most accuracy are Logistic Regression SVM and KNN, all being at 0.833.</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Decision Tree preforms the worst with an accuracy if 0.722 after tuning.</a:t>
            </a:r>
            <a:endParaRPr/>
          </a:p>
          <a:p>
            <a:pPr lvl="1">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pic>
        <p:nvPicPr>
          <p:cNvPr id="1269504285" name=""/>
          <p:cNvPicPr>
            <a:picLocks noChangeAspect="1"/>
          </p:cNvPicPr>
          <p:nvPr/>
        </p:nvPicPr>
        <p:blipFill>
          <a:blip r:embed="rId4"/>
          <a:stretch/>
        </p:blipFill>
        <p:spPr bwMode="auto">
          <a:xfrm flipH="0" flipV="0">
            <a:off x="5161092" y="2038427"/>
            <a:ext cx="6984542" cy="295141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3" name="Content Placeholder 2"/>
          <p:cNvSpPr>
            <a:spLocks noGrp="1"/>
          </p:cNvSpPr>
          <p:nvPr>
            <p:ph type="body" sz="half" idx="4294967295"/>
          </p:nvPr>
        </p:nvSpPr>
        <p:spPr bwMode="auto">
          <a:xfrm>
            <a:off x="864972" y="2057400"/>
            <a:ext cx="10592999" cy="967153"/>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From the plot, we found that the larger the flight amount at a launch site, the greater the success rate at a launch site.</a:t>
            </a:r>
            <a:endParaRPr/>
          </a:p>
          <a:p>
            <a:pPr>
              <a:lnSpc>
                <a:spcPct val="100000"/>
              </a:lnSpc>
              <a:spcBef>
                <a:spcPts val="1400"/>
              </a:spcBef>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pic>
        <p:nvPicPr>
          <p:cNvPr id="922476429" name=""/>
          <p:cNvPicPr>
            <a:picLocks noChangeAspect="1"/>
          </p:cNvPicPr>
          <p:nvPr/>
        </p:nvPicPr>
        <p:blipFill>
          <a:blip r:embed="rId4"/>
          <a:stretch/>
        </p:blipFill>
        <p:spPr bwMode="auto">
          <a:xfrm flipH="0" flipV="0">
            <a:off x="130412" y="3024553"/>
            <a:ext cx="11776082" cy="241301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 name="Rectangle 10"/>
          <p:cNvSpPr>
            <a:spLocks noAdjustHandles="1" noChangeArrowheads="1" noChangeAspect="1" noChangeShapeType="1" noEditPoints="1" noGrp="1" noMove="1" noResize="1" noRot="1" noTextEdit="1"/>
          </p:cNvSpPr>
          <p:nvPr/>
        </p:nvSpPr>
        <p:spPr bwMode="auto">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35001" y="640822"/>
            <a:ext cx="3047984" cy="2504311"/>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200">
                <a:solidFill>
                  <a:srgbClr val="0B49CB"/>
                </a:solidFill>
                <a:latin typeface="Abadi"/>
                <a:ea typeface="+mj-ea"/>
                <a:cs typeface="+mj-cs"/>
              </a:rPr>
              <a:t>Payload vs. Launch Site</a:t>
            </a:r>
            <a:endParaRPr/>
          </a:p>
        </p:txBody>
      </p:sp>
      <p:sp>
        <p:nvSpPr>
          <p:cNvPr id="13" name="sketch line"/>
          <p:cNvSpPr>
            <a:spLocks noAdjustHandles="1" noChangeArrowheads="1" noChangeAspect="1" noChangeShapeType="1" noEditPoints="1" noGrp="1" noMove="1" noResize="1" noRot="1" noTextEdit="1"/>
          </p:cNvSpPr>
          <p:nvPr/>
        </p:nvSpPr>
        <p:spPr bwMode="auto">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stroke="1"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fill="norm"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 name="Slide Number Placeholder 4"/>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19</a:t>
            </a:fld>
            <a:endParaRPr lang="en-US" sz="1200">
              <a:solidFill>
                <a:schemeClr val="tx1">
                  <a:tint val="75000"/>
                </a:schemeClr>
              </a:solidFill>
              <a:latin typeface="+mn-lt"/>
            </a:endParaRPr>
          </a:p>
        </p:txBody>
      </p:sp>
      <p:pic>
        <p:nvPicPr>
          <p:cNvPr id="10" name="Picture 9"/>
          <p:cNvPicPr>
            <a:picLocks noChangeAspect="1"/>
          </p:cNvPicPr>
          <p:nvPr/>
        </p:nvPicPr>
        <p:blipFill>
          <a:blip r:embed="rId3"/>
          <a:stretch/>
        </p:blipFill>
        <p:spPr bwMode="auto">
          <a:xfrm>
            <a:off x="4679949" y="1071405"/>
            <a:ext cx="6877050" cy="1971675"/>
          </a:xfrm>
          <a:prstGeom prst="rect">
            <a:avLst/>
          </a:prstGeom>
        </p:spPr>
      </p:pic>
      <p:pic>
        <p:nvPicPr>
          <p:cNvPr id="1041222790" name=""/>
          <p:cNvPicPr>
            <a:picLocks noChangeAspect="1"/>
          </p:cNvPicPr>
          <p:nvPr/>
        </p:nvPicPr>
        <p:blipFill>
          <a:blip r:embed="rId4"/>
          <a:stretch/>
        </p:blipFill>
        <p:spPr bwMode="auto">
          <a:xfrm flipH="0" flipV="0">
            <a:off x="134807" y="3250269"/>
            <a:ext cx="11922385" cy="233526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0" name="Rectangle 9"/>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Success Rate vs. Orbit Type</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From the plot, we can see that ES-L1, GEO, HEO, SSO, VLEO had the most success rate.</a:t>
            </a:r>
            <a:endParaRPr/>
          </a:p>
          <a:p>
            <a:pPr>
              <a:spcBef>
                <a:spcPts val="1400"/>
              </a:spcBef>
              <a:defRPr/>
            </a:pPr>
            <a:endParaRPr lang="en-US" sz="2000"/>
          </a:p>
        </p:txBody>
      </p:sp>
      <p:grpSp>
        <p:nvGrpSpPr>
          <p:cNvPr id="12" name="Group 11"/>
          <p:cNvGrpSpPr>
            <a:grpSpLocks noChangeAspect="1" noGrp="1" noMove="1" noResize="1" noRot="1" noUngrp="1"/>
          </p:cNvGrpSpPr>
          <p:nvPr/>
        </p:nvGrpSpPr>
        <p:grpSpPr bwMode="auto">
          <a:xfrm>
            <a:off x="0" y="4601497"/>
            <a:ext cx="1014060" cy="2017580"/>
            <a:chOff x="0" y="4601497"/>
            <a:chExt cx="1014060" cy="2017580"/>
          </a:xfrm>
        </p:grpSpPr>
        <p:sp>
          <p:nvSpPr>
            <p:cNvPr id="13" name="Isosceles Triangle 12"/>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Rectangle 13"/>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 name="Group 15"/>
          <p:cNvGrpSpPr>
            <a:grpSpLocks noChangeAspect="1" noGrp="1" noMove="1" noResize="1" noRot="1" noUngrp="1"/>
          </p:cNvGrpSpPr>
          <p:nvPr/>
        </p:nvGrpSpPr>
        <p:grpSpPr bwMode="auto">
          <a:xfrm>
            <a:off x="11219290" y="1"/>
            <a:ext cx="972709" cy="1935307"/>
            <a:chOff x="10918968" y="713127"/>
            <a:chExt cx="1273032" cy="2532832"/>
          </a:xfrm>
        </p:grpSpPr>
        <p:sp>
          <p:nvSpPr>
            <p:cNvPr id="17" name="Rectangle 16"/>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 name="Isosceles Triangle 17"/>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20</a:t>
            </a:fld>
            <a:endParaRPr lang="en-US" sz="1200">
              <a:solidFill>
                <a:schemeClr val="tx1">
                  <a:tint val="75000"/>
                </a:schemeClr>
              </a:solidFill>
              <a:latin typeface="+mn-lt"/>
            </a:endParaRPr>
          </a:p>
        </p:txBody>
      </p:sp>
      <p:pic>
        <p:nvPicPr>
          <p:cNvPr id="883086968" name=""/>
          <p:cNvPicPr>
            <a:picLocks noChangeAspect="1"/>
          </p:cNvPicPr>
          <p:nvPr/>
        </p:nvPicPr>
        <p:blipFill>
          <a:blip r:embed="rId3"/>
          <a:stretch/>
        </p:blipFill>
        <p:spPr bwMode="auto">
          <a:xfrm>
            <a:off x="5534024" y="1457470"/>
            <a:ext cx="5534024" cy="44672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2069756"/>
            <a:ext cx="10515600"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 </a:t>
            </a:r>
            <a:endParaRPr/>
          </a:p>
          <a:p>
            <a:pPr>
              <a:lnSpc>
                <a:spcPct val="100000"/>
              </a:lnSpc>
              <a:spcBef>
                <a:spcPts val="1400"/>
              </a:spcBef>
              <a:defRPr/>
            </a:pPr>
            <a:endParaRPr lang="en-US" sz="2200">
              <a:solidFill>
                <a:schemeClr val="accent3">
                  <a:lumMod val="25000"/>
                </a:schemeClr>
              </a:solidFill>
              <a:latin typeface="Abadi"/>
            </a:endParaRPr>
          </a:p>
          <a:p>
            <a:pPr marL="0" indent="0">
              <a:lnSpc>
                <a:spcPct val="100000"/>
              </a:lnSpc>
              <a:spcBef>
                <a:spcPts val="1400"/>
              </a:spcBef>
              <a:buNone/>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1402100146" name=""/>
          <p:cNvPicPr>
            <a:picLocks noChangeAspect="1"/>
          </p:cNvPicPr>
          <p:nvPr/>
        </p:nvPicPr>
        <p:blipFill>
          <a:blip r:embed="rId4"/>
          <a:stretch/>
        </p:blipFill>
        <p:spPr bwMode="auto">
          <a:xfrm flipH="0" flipV="0">
            <a:off x="222888" y="3295433"/>
            <a:ext cx="11857782" cy="24288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0" y="2057400"/>
            <a:ext cx="10687961"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We can observe that with heavy payloads, the successful landing are more for PO, LEO and ISS orbits.</a:t>
            </a:r>
            <a:endParaRPr/>
          </a:p>
          <a:p>
            <a:pPr>
              <a:lnSpc>
                <a:spcPct val="100000"/>
              </a:lnSpc>
              <a:spcBef>
                <a:spcPts val="1400"/>
              </a:spcBef>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251636179" name=""/>
          <p:cNvPicPr>
            <a:picLocks noChangeAspect="1"/>
          </p:cNvPicPr>
          <p:nvPr/>
        </p:nvPicPr>
        <p:blipFill>
          <a:blip r:embed="rId4"/>
          <a:stretch/>
        </p:blipFill>
        <p:spPr bwMode="auto">
          <a:xfrm flipH="0" flipV="0">
            <a:off x="259878" y="3019878"/>
            <a:ext cx="11442312" cy="23437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0" name="Rectangle 9"/>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Launch Success Yearly Trend</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From the plot, we can observe that success rate since 2013 kept on increasing till 2020.</a:t>
            </a:r>
            <a:endParaRPr/>
          </a:p>
          <a:p>
            <a:pPr>
              <a:spcBef>
                <a:spcPts val="1400"/>
              </a:spcBef>
              <a:defRPr/>
            </a:pPr>
            <a:endParaRPr lang="en-US" sz="2000"/>
          </a:p>
        </p:txBody>
      </p:sp>
      <p:grpSp>
        <p:nvGrpSpPr>
          <p:cNvPr id="12" name="Group 11"/>
          <p:cNvGrpSpPr>
            <a:grpSpLocks noChangeAspect="1" noGrp="1" noMove="1" noResize="1" noRot="1" noUngrp="1"/>
          </p:cNvGrpSpPr>
          <p:nvPr/>
        </p:nvGrpSpPr>
        <p:grpSpPr bwMode="auto">
          <a:xfrm>
            <a:off x="0" y="4601497"/>
            <a:ext cx="1014060" cy="2017580"/>
            <a:chOff x="0" y="4601497"/>
            <a:chExt cx="1014060" cy="2017580"/>
          </a:xfrm>
        </p:grpSpPr>
        <p:sp>
          <p:nvSpPr>
            <p:cNvPr id="13" name="Isosceles Triangle 12"/>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Rectangle 13"/>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 name="Group 15"/>
          <p:cNvGrpSpPr>
            <a:grpSpLocks noChangeAspect="1" noGrp="1" noMove="1" noResize="1" noRot="1" noUngrp="1"/>
          </p:cNvGrpSpPr>
          <p:nvPr/>
        </p:nvGrpSpPr>
        <p:grpSpPr bwMode="auto">
          <a:xfrm>
            <a:off x="11219290" y="1"/>
            <a:ext cx="972709" cy="1935307"/>
            <a:chOff x="10918968" y="713127"/>
            <a:chExt cx="1273032" cy="2532832"/>
          </a:xfrm>
        </p:grpSpPr>
        <p:sp>
          <p:nvSpPr>
            <p:cNvPr id="17" name="Rectangle 16"/>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 name="Isosceles Triangle 17"/>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23</a:t>
            </a:fld>
            <a:endParaRPr lang="en-US" sz="1200">
              <a:solidFill>
                <a:schemeClr val="tx1">
                  <a:tint val="75000"/>
                </a:schemeClr>
              </a:solidFill>
              <a:latin typeface="+mn-lt"/>
            </a:endParaRPr>
          </a:p>
        </p:txBody>
      </p:sp>
      <p:pic>
        <p:nvPicPr>
          <p:cNvPr id="1762020712" name=""/>
          <p:cNvPicPr>
            <a:picLocks noChangeAspect="1"/>
          </p:cNvPicPr>
          <p:nvPr/>
        </p:nvPicPr>
        <p:blipFill>
          <a:blip r:embed="rId3"/>
          <a:stretch/>
        </p:blipFill>
        <p:spPr bwMode="auto">
          <a:xfrm>
            <a:off x="5678009" y="1350145"/>
            <a:ext cx="5534024" cy="44672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23" name="Rectangle 2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marL="0" marR="0" lvl="0" indent="0" algn="l" defTabSz="914400">
              <a:lnSpc>
                <a:spcPct val="100000"/>
              </a:lnSpc>
              <a:spcBef>
                <a:spcPts val="0"/>
              </a:spcBef>
              <a:spcAft>
                <a:spcPts val="0"/>
              </a:spcAft>
              <a:buClrTx/>
              <a:buSzTx/>
              <a:buFontTx/>
              <a:buNone/>
              <a:defRPr/>
            </a:pPr>
            <a:r>
              <a:rPr lang="en-US" sz="3700" b="0" i="0" u="none" strike="noStrike" cap="none" spc="0">
                <a:ln>
                  <a:noFill/>
                </a:ln>
                <a:solidFill>
                  <a:srgbClr val="0B49CB"/>
                </a:solidFill>
                <a:latin typeface="Abadi"/>
                <a:ea typeface="+mn-ea"/>
                <a:cs typeface="+mn-cs"/>
              </a:rPr>
              <a:t>All Launch Site Names</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We used the key word </a:t>
            </a:r>
            <a:r>
              <a:rPr lang="en-US" sz="2200" b="1">
                <a:latin typeface="Abadi"/>
              </a:rPr>
              <a:t>DISTINCT</a:t>
            </a:r>
            <a:r>
              <a:rPr lang="en-US" sz="2200">
                <a:latin typeface="Abadi"/>
              </a:rPr>
              <a:t> to show only unique launch sites from the SpaceX data.</a:t>
            </a:r>
            <a:endParaRPr/>
          </a:p>
          <a:p>
            <a:pPr>
              <a:spcBef>
                <a:spcPts val="1400"/>
              </a:spcBef>
              <a:defRPr/>
            </a:pPr>
            <a:endParaRPr lang="en-US" sz="2000"/>
          </a:p>
        </p:txBody>
      </p:sp>
      <p:grpSp>
        <p:nvGrpSpPr>
          <p:cNvPr id="25" name="Group 24"/>
          <p:cNvGrpSpPr>
            <a:grpSpLocks noChangeAspect="1" noGrp="1" noMove="1" noResize="1" noRot="1" noUngrp="1"/>
          </p:cNvGrpSpPr>
          <p:nvPr/>
        </p:nvGrpSpPr>
        <p:grpSpPr bwMode="auto">
          <a:xfrm>
            <a:off x="0" y="4601497"/>
            <a:ext cx="1014060" cy="2017580"/>
            <a:chOff x="0" y="4601497"/>
            <a:chExt cx="1014060" cy="2017580"/>
          </a:xfrm>
        </p:grpSpPr>
        <p:sp>
          <p:nvSpPr>
            <p:cNvPr id="26" name="Isosceles Triangle 25"/>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7" name="Rectangle 26"/>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9" name="Group 28"/>
          <p:cNvGrpSpPr>
            <a:grpSpLocks noChangeAspect="1" noGrp="1" noMove="1" noResize="1" noRot="1" noUngrp="1"/>
          </p:cNvGrpSpPr>
          <p:nvPr/>
        </p:nvGrpSpPr>
        <p:grpSpPr bwMode="auto">
          <a:xfrm>
            <a:off x="11219290" y="1"/>
            <a:ext cx="972709" cy="1935307"/>
            <a:chOff x="10918968" y="713127"/>
            <a:chExt cx="1273032" cy="2532832"/>
          </a:xfrm>
        </p:grpSpPr>
        <p:sp>
          <p:nvSpPr>
            <p:cNvPr id="30" name="Rectangle 29"/>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30"/>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24</a:t>
            </a:fld>
            <a:endParaRPr lang="en-US" sz="1200">
              <a:solidFill>
                <a:schemeClr val="tx1">
                  <a:tint val="75000"/>
                </a:schemeClr>
              </a:solidFill>
              <a:latin typeface="+mn-lt"/>
            </a:endParaRPr>
          </a:p>
        </p:txBody>
      </p:sp>
      <p:pic>
        <p:nvPicPr>
          <p:cNvPr id="657133441" name=""/>
          <p:cNvPicPr>
            <a:picLocks noChangeAspect="1"/>
          </p:cNvPicPr>
          <p:nvPr/>
        </p:nvPicPr>
        <p:blipFill>
          <a:blip r:embed="rId3"/>
          <a:stretch/>
        </p:blipFill>
        <p:spPr bwMode="auto">
          <a:xfrm flipH="0" flipV="0">
            <a:off x="2516286" y="3138994"/>
            <a:ext cx="7469427" cy="243470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 name="Content Placeholder 4"/>
          <p:cNvSpPr>
            <a:spLocks noGrp="1"/>
          </p:cNvSpPr>
          <p:nvPr>
            <p:ph idx="4294967295"/>
          </p:nvPr>
        </p:nvSpPr>
        <p:spPr bwMode="auto">
          <a:xfrm flipH="0" flipV="0">
            <a:off x="770010" y="1367500"/>
            <a:ext cx="3891711" cy="4122999"/>
          </a:xfrm>
          <a:prstGeom prst="rect">
            <a:avLst/>
          </a:prstGeom>
        </p:spPr>
        <p:txBody>
          <a:bodyPr>
            <a:normAutofit/>
          </a:bodyPr>
          <a:lstStyle/>
          <a:p>
            <a:pPr marL="0" indent="0">
              <a:lnSpc>
                <a:spcPct val="100000"/>
              </a:lnSpc>
              <a:spcBef>
                <a:spcPts val="1400"/>
              </a:spcBef>
              <a:buFont typeface="Arial"/>
              <a:buNone/>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We used the query above to display 5 records where launch sites begin with `CCA`</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677739212" name=""/>
          <p:cNvPicPr>
            <a:picLocks noChangeAspect="1"/>
          </p:cNvPicPr>
          <p:nvPr/>
        </p:nvPicPr>
        <p:blipFill>
          <a:blip r:embed="rId4"/>
          <a:stretch/>
        </p:blipFill>
        <p:spPr bwMode="auto">
          <a:xfrm flipH="0" flipV="0">
            <a:off x="4430533" y="1464300"/>
            <a:ext cx="7498360" cy="422295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We calculated the total payload carried by boosters from NASA as 525 using the query below</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sp>
        <p:nvSpPr>
          <p:cNvPr id="1744113371" name=""/>
          <p:cNvSpPr/>
          <p:nvPr/>
        </p:nvSpPr>
        <p:spPr bwMode="auto">
          <a:xfrm>
            <a:off x="5968559" y="3154680"/>
            <a:ext cx="255240"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br>
              <a:rPr/>
            </a:br>
            <a:endParaRPr/>
          </a:p>
        </p:txBody>
      </p:sp>
      <p:graphicFrame>
        <p:nvGraphicFramePr>
          <p:cNvPr id="576055898" name=""/>
          <p:cNvGraphicFramePr>
            <a:graphicFrameLocks xmlns:a="http://schemas.openxmlformats.org/drawingml/2006/main"/>
          </p:cNvGraphicFramePr>
          <p:nvPr/>
        </p:nvGraphicFramePr>
        <p:xfrm>
          <a:off x="0" y="0"/>
          <a:ext cx="3600000" cy="3600000"/>
        </p:xfrm>
        <a:graphic>
          <a:graphicData uri="http://schemas.openxmlformats.org/drawingml/2006/table">
            <a:tbl>
              <a:tblPr firstRow="1" firstCol="1" lastRow="0" lastCol="0" bandRow="1" bandCol="0"/>
              <a:tblGrid>
                <a:gridCol w="222498"/>
              </a:tblGrid>
              <a:tr h="567690">
                <a:tc>
                  <a:txBody>
                    <a:bodyPr/>
                    <a:p>
                      <a:pPr>
                        <a:defRPr/>
                      </a:pPr>
                      <a:endParaRPr/>
                    </a:p>
                    <a:p>
                      <a:pPr>
                        <a:defRPr/>
                      </a:pPr>
                      <a:r>
                        <a:rPr sz="1050" b="0" i="0" u="none">
                          <a:solidFill>
                            <a:srgbClr val="000000"/>
                          </a:solidFill>
                          <a:latin typeface="Liberation Sans"/>
                          <a:ea typeface="Liberation Sans"/>
                          <a:cs typeface="Liberation Sans"/>
                        </a:rPr>
                        <a:t>525</a:t>
                      </a:r>
                      <a:endParaRPr/>
                    </a:p>
                  </a:txBody>
                  <a:tcPr marL="66674" marR="66674" marT="66674" marB="66674" anchor="ctr">
                    <a:lnL algn="ctr">
                      <a:noFill/>
                    </a:lnL>
                    <a:lnR algn="ctr">
                      <a:noFill/>
                    </a:lnR>
                    <a:lnT algn="ctr">
                      <a:noFill/>
                    </a:lnT>
                    <a:lnB algn="ctr">
                      <a:noFill/>
                    </a:lnB>
                  </a:tcPr>
                </a:tc>
              </a:tr>
            </a:tbl>
          </a:graphicData>
        </a:graphic>
      </p:graphicFrame>
      <p:pic>
        <p:nvPicPr>
          <p:cNvPr id="2143272564" name=""/>
          <p:cNvPicPr>
            <a:picLocks noChangeAspect="1"/>
          </p:cNvPicPr>
          <p:nvPr/>
        </p:nvPicPr>
        <p:blipFill>
          <a:blip r:embed="rId4"/>
          <a:stretch/>
        </p:blipFill>
        <p:spPr bwMode="auto">
          <a:xfrm>
            <a:off x="923166" y="3033203"/>
            <a:ext cx="9439274" cy="21145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Title 1"/>
          <p:cNvSpPr txBox="1"/>
          <p:nvPr/>
        </p:nvSpPr>
        <p:spPr bwMode="auto">
          <a:xfrm>
            <a:off x="648929" y="629266"/>
            <a:ext cx="3505495" cy="1622321"/>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Average Payload Mass by F9 v1.1</a:t>
            </a:r>
            <a:endParaRPr/>
          </a:p>
        </p:txBody>
      </p:sp>
      <p:sp>
        <p:nvSpPr>
          <p:cNvPr id="5" name="Content Placeholder 4"/>
          <p:cNvSpPr>
            <a:spLocks noGrp="1"/>
          </p:cNvSpPr>
          <p:nvPr>
            <p:ph idx="4294967295"/>
          </p:nvPr>
        </p:nvSpPr>
        <p:spPr bwMode="auto">
          <a:xfrm>
            <a:off x="648931" y="2438400"/>
            <a:ext cx="3505494" cy="3785419"/>
          </a:xfrm>
          <a:prstGeom prst="rect">
            <a:avLst/>
          </a:prstGeom>
        </p:spPr>
        <p:txBody>
          <a:bodyPr vert="horz" lIns="91440" tIns="45720" rIns="91440" bIns="45720" rtlCol="0">
            <a:normAutofit/>
          </a:bodyPr>
          <a:lstStyle/>
          <a:p>
            <a:pPr>
              <a:spcBef>
                <a:spcPts val="1400"/>
              </a:spcBef>
              <a:defRPr/>
            </a:pPr>
            <a:r>
              <a:rPr lang="en-US" sz="2000">
                <a:latin typeface="Abadi"/>
              </a:rPr>
              <a:t>We calculated the average payload mass carried by booster version F9 v1.1 as 2928.4</a:t>
            </a:r>
            <a:endParaRPr/>
          </a:p>
          <a:p>
            <a:pPr>
              <a:spcBef>
                <a:spcPts val="1400"/>
              </a:spcBef>
              <a:defRPr/>
            </a:pPr>
            <a:endParaRPr lang="en-US" sz="2000"/>
          </a:p>
        </p:txBody>
      </p:sp>
      <p:sp>
        <p:nvSpPr>
          <p:cNvPr id="11" name="Rectangle 10"/>
          <p:cNvSpPr>
            <a:spLocks noAdjustHandles="1" noChangeArrowheads="1" noChangeAspect="1" noChangeShapeType="1" noEditPoints="1" noGrp="1" noMove="1" noResize="1" noRot="1" noTextEdit="1"/>
          </p:cNvSpPr>
          <p:nvPr/>
        </p:nvSpPr>
        <p:spPr bwMode="auto">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303030"/>
                </a:solidFill>
                <a:latin typeface="+mn-lt"/>
              </a:rPr>
              <a:t>27</a:t>
            </a:fld>
            <a:endParaRPr lang="en-US" sz="1200">
              <a:solidFill>
                <a:srgbClr val="303030"/>
              </a:solidFill>
              <a:latin typeface="+mn-lt"/>
            </a:endParaRPr>
          </a:p>
        </p:txBody>
      </p:sp>
      <p:pic>
        <p:nvPicPr>
          <p:cNvPr id="636650875" name=""/>
          <p:cNvPicPr>
            <a:picLocks noChangeAspect="1"/>
          </p:cNvPicPr>
          <p:nvPr/>
        </p:nvPicPr>
        <p:blipFill>
          <a:blip r:embed="rId3"/>
          <a:stretch/>
        </p:blipFill>
        <p:spPr bwMode="auto">
          <a:xfrm flipH="0" flipV="0">
            <a:off x="1628519" y="3691740"/>
            <a:ext cx="9073870" cy="21052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1" name="Rectangle 10"/>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First Successful Ground Landing Date</a:t>
            </a:r>
            <a:endParaRPr/>
          </a:p>
        </p:txBody>
      </p:sp>
      <p:sp>
        <p:nvSpPr>
          <p:cNvPr id="5" name="Content Placeholder 4"/>
          <p:cNvSpPr>
            <a:spLocks noGrp="1"/>
          </p:cNvSpPr>
          <p:nvPr>
            <p:ph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1800">
                <a:latin typeface="Abadi"/>
              </a:rPr>
              <a:t>We observed that the dates of the first successful landing outcome on ground pad was 22</a:t>
            </a:r>
            <a:r>
              <a:rPr lang="en-US" sz="1800" baseline="30000">
                <a:latin typeface="Abadi"/>
              </a:rPr>
              <a:t>nd</a:t>
            </a:r>
            <a:r>
              <a:rPr lang="en-US" sz="1800">
                <a:latin typeface="Abadi"/>
              </a:rPr>
              <a:t> December 2015</a:t>
            </a:r>
            <a:endParaRPr/>
          </a:p>
        </p:txBody>
      </p:sp>
      <p:grpSp>
        <p:nvGrpSpPr>
          <p:cNvPr id="13" name="Group 12"/>
          <p:cNvGrpSpPr>
            <a:grpSpLocks noChangeAspect="1" noGrp="1" noMove="1" noResize="1" noRot="1" noUngrp="1"/>
          </p:cNvGrpSpPr>
          <p:nvPr/>
        </p:nvGrpSpPr>
        <p:grpSpPr bwMode="auto">
          <a:xfrm>
            <a:off x="0" y="4601497"/>
            <a:ext cx="1014060" cy="2017580"/>
            <a:chOff x="0" y="4601497"/>
            <a:chExt cx="1014060" cy="2017580"/>
          </a:xfrm>
        </p:grpSpPr>
        <p:sp>
          <p:nvSpPr>
            <p:cNvPr id="14" name="Isosceles Triangle 13"/>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 name="Rectangle 14"/>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 name="Group 16"/>
          <p:cNvGrpSpPr>
            <a:grpSpLocks noChangeAspect="1" noGrp="1" noMove="1" noResize="1" noRot="1" noUngrp="1"/>
          </p:cNvGrpSpPr>
          <p:nvPr/>
        </p:nvGrpSpPr>
        <p:grpSpPr bwMode="auto">
          <a:xfrm>
            <a:off x="11219290" y="1"/>
            <a:ext cx="972709" cy="1935307"/>
            <a:chOff x="10918968" y="713127"/>
            <a:chExt cx="1273032" cy="2532832"/>
          </a:xfrm>
        </p:grpSpPr>
        <p:sp>
          <p:nvSpPr>
            <p:cNvPr id="18" name="Rectangle 17"/>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9" name="Isosceles Triangle 18"/>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4" name="Slide Number Placeholder 3"/>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28</a:t>
            </a:fld>
            <a:endParaRPr lang="en-US" sz="1200">
              <a:solidFill>
                <a:schemeClr val="tx1">
                  <a:tint val="75000"/>
                </a:schemeClr>
              </a:solidFill>
              <a:latin typeface="+mn-lt"/>
            </a:endParaRPr>
          </a:p>
        </p:txBody>
      </p:sp>
      <p:pic>
        <p:nvPicPr>
          <p:cNvPr id="1941358419" name=""/>
          <p:cNvPicPr>
            <a:picLocks noChangeAspect="1"/>
          </p:cNvPicPr>
          <p:nvPr/>
        </p:nvPicPr>
        <p:blipFill>
          <a:blip r:embed="rId3"/>
          <a:stretch/>
        </p:blipFill>
        <p:spPr bwMode="auto">
          <a:xfrm>
            <a:off x="1794029" y="3125679"/>
            <a:ext cx="9439274" cy="24479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Successful Drone Ship Landing with Payload between 4000 and 6000</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used the </a:t>
            </a:r>
            <a:r>
              <a:rPr lang="en-US" sz="2000" b="1">
                <a:latin typeface="Abadi"/>
              </a:rPr>
              <a:t>WHERE</a:t>
            </a:r>
            <a:r>
              <a:rPr lang="en-US" sz="2000">
                <a:latin typeface="Abadi"/>
              </a:rPr>
              <a:t> clause to filter for boosters which have successfully landed on drone ship and applied the </a:t>
            </a:r>
            <a:r>
              <a:rPr lang="en-US" sz="2000" b="1">
                <a:latin typeface="Abadi"/>
              </a:rPr>
              <a:t>AND</a:t>
            </a:r>
            <a:r>
              <a:rPr lang="en-US" sz="2000">
                <a:latin typeface="Abadi"/>
              </a:rPr>
              <a:t> condition to determine successful landing with payload mass greater than 4000 but less than 6000</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29</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9"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1024857302" name=""/>
          <p:cNvPicPr>
            <a:picLocks noChangeAspect="1"/>
          </p:cNvPicPr>
          <p:nvPr/>
        </p:nvPicPr>
        <p:blipFill>
          <a:blip r:embed="rId3"/>
          <a:stretch/>
        </p:blipFill>
        <p:spPr bwMode="auto">
          <a:xfrm flipH="0" flipV="0">
            <a:off x="138713" y="2205305"/>
            <a:ext cx="7528470" cy="229784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Total Number of Successful and Failure Mission Outcomes</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used wildcard like ‘%’ to filter for </a:t>
            </a:r>
            <a:r>
              <a:rPr lang="en-US" sz="2000" b="1">
                <a:latin typeface="Abadi"/>
              </a:rPr>
              <a:t>WHERE</a:t>
            </a:r>
            <a:r>
              <a:rPr lang="en-US" sz="2000">
                <a:latin typeface="Abadi"/>
              </a:rPr>
              <a:t> </a:t>
            </a:r>
            <a:r>
              <a:rPr lang="en-US" sz="2000">
                <a:latin typeface="Abadi"/>
              </a:rPr>
              <a:t>MissionOutcome</a:t>
            </a:r>
            <a:r>
              <a:rPr lang="en-US" sz="2000">
                <a:latin typeface="Abadi"/>
              </a:rPr>
              <a:t> was a success or a failure. </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30</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9"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2124459104" name=""/>
          <p:cNvPicPr>
            <a:picLocks noChangeAspect="1"/>
          </p:cNvPicPr>
          <p:nvPr/>
        </p:nvPicPr>
        <p:blipFill>
          <a:blip r:embed="rId3"/>
          <a:stretch/>
        </p:blipFill>
        <p:spPr bwMode="auto">
          <a:xfrm>
            <a:off x="453130" y="3190412"/>
            <a:ext cx="9524999" cy="23145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a:xfrm>
            <a:off x="8714772" y="6332572"/>
            <a:ext cx="2743200" cy="401638"/>
          </a:xfrm>
        </p:spPr>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Summary of methodologies</a:t>
            </a:r>
            <a:endParaRPr/>
          </a:p>
          <a:p>
            <a:pPr lvl="1">
              <a:lnSpc>
                <a:spcPct val="100000"/>
              </a:lnSpc>
              <a:spcBef>
                <a:spcPts val="1400"/>
              </a:spcBef>
              <a:buFontTx/>
              <a:buChar char="-"/>
              <a:defRPr/>
            </a:pPr>
            <a:r>
              <a:rPr lang="en-US" sz="1800">
                <a:solidFill>
                  <a:schemeClr val="accent3">
                    <a:lumMod val="25000"/>
                  </a:schemeClr>
                </a:solidFill>
                <a:latin typeface="Abadi"/>
              </a:rPr>
              <a:t>Data Collection through API</a:t>
            </a:r>
            <a:endParaRPr/>
          </a:p>
          <a:p>
            <a:pPr lvl="1">
              <a:lnSpc>
                <a:spcPct val="100000"/>
              </a:lnSpc>
              <a:spcBef>
                <a:spcPts val="1400"/>
              </a:spcBef>
              <a:buFontTx/>
              <a:buChar char="-"/>
              <a:defRPr/>
            </a:pPr>
            <a:r>
              <a:rPr lang="en-US" sz="1800">
                <a:solidFill>
                  <a:schemeClr val="accent3">
                    <a:lumMod val="25000"/>
                  </a:schemeClr>
                </a:solidFill>
                <a:latin typeface="Abadi"/>
              </a:rPr>
              <a:t>Data Collection with Web Scraping</a:t>
            </a:r>
            <a:endParaRPr/>
          </a:p>
          <a:p>
            <a:pPr lvl="1">
              <a:lnSpc>
                <a:spcPct val="100000"/>
              </a:lnSpc>
              <a:spcBef>
                <a:spcPts val="1400"/>
              </a:spcBef>
              <a:buFontTx/>
              <a:buChar char="-"/>
              <a:defRPr/>
            </a:pPr>
            <a:r>
              <a:rPr lang="en-US" sz="1800">
                <a:solidFill>
                  <a:schemeClr val="accent3">
                    <a:lumMod val="25000"/>
                  </a:schemeClr>
                </a:solidFill>
                <a:latin typeface="Abadi"/>
              </a:rPr>
              <a:t>Data Wrangling</a:t>
            </a:r>
            <a:endParaRPr/>
          </a:p>
          <a:p>
            <a:pPr lvl="1">
              <a:lnSpc>
                <a:spcPct val="100000"/>
              </a:lnSpc>
              <a:spcBef>
                <a:spcPts val="1400"/>
              </a:spcBef>
              <a:buFontTx/>
              <a:buChar char="-"/>
              <a:defRPr/>
            </a:pPr>
            <a:r>
              <a:rPr lang="en-US" sz="1800">
                <a:solidFill>
                  <a:schemeClr val="accent3">
                    <a:lumMod val="25000"/>
                  </a:schemeClr>
                </a:solidFill>
                <a:latin typeface="Abadi"/>
              </a:rPr>
              <a:t>Exploratory Data Analysis with SQL</a:t>
            </a:r>
            <a:endParaRPr/>
          </a:p>
          <a:p>
            <a:pPr lvl="1">
              <a:lnSpc>
                <a:spcPct val="100000"/>
              </a:lnSpc>
              <a:spcBef>
                <a:spcPts val="1400"/>
              </a:spcBef>
              <a:buFontTx/>
              <a:buChar char="-"/>
              <a:defRPr/>
            </a:pPr>
            <a:r>
              <a:rPr lang="en-US" sz="1800">
                <a:solidFill>
                  <a:schemeClr val="accent3">
                    <a:lumMod val="25000"/>
                  </a:schemeClr>
                </a:solidFill>
                <a:latin typeface="Abadi"/>
              </a:rPr>
              <a:t>Exploratory Data Analysis with Data Visualization</a:t>
            </a:r>
            <a:endParaRPr/>
          </a:p>
          <a:p>
            <a:pPr lvl="1">
              <a:lnSpc>
                <a:spcPct val="100000"/>
              </a:lnSpc>
              <a:spcBef>
                <a:spcPts val="1400"/>
              </a:spcBef>
              <a:buFontTx/>
              <a:buChar char="-"/>
              <a:defRPr/>
            </a:pPr>
            <a:r>
              <a:rPr lang="en-US" sz="1800">
                <a:solidFill>
                  <a:schemeClr val="accent3">
                    <a:lumMod val="25000"/>
                  </a:schemeClr>
                </a:solidFill>
                <a:latin typeface="Abadi"/>
              </a:rPr>
              <a:t>Interactive Visual Analytics with Folium</a:t>
            </a:r>
            <a:endParaRPr/>
          </a:p>
          <a:p>
            <a:pPr lvl="1">
              <a:lnSpc>
                <a:spcPct val="100000"/>
              </a:lnSpc>
              <a:spcBef>
                <a:spcPts val="1400"/>
              </a:spcBef>
              <a:buFontTx/>
              <a:buChar char="-"/>
              <a:defRPr/>
            </a:pPr>
            <a:r>
              <a:rPr lang="en-US" sz="1800">
                <a:solidFill>
                  <a:schemeClr val="accent3">
                    <a:lumMod val="25000"/>
                  </a:schemeClr>
                </a:solidFill>
                <a:latin typeface="Abadi"/>
              </a:rPr>
              <a:t>Machine Learning Prediction</a:t>
            </a:r>
            <a:endParaRPr/>
          </a:p>
          <a:p>
            <a:pPr>
              <a:lnSpc>
                <a:spcPct val="100000"/>
              </a:lnSpc>
              <a:spcBef>
                <a:spcPts val="1400"/>
              </a:spcBef>
              <a:buFont typeface="Arial"/>
              <a:buChar char="•"/>
              <a:defRPr/>
            </a:pPr>
            <a:r>
              <a:rPr lang="en-US" sz="2200">
                <a:solidFill>
                  <a:schemeClr val="accent3">
                    <a:lumMod val="25000"/>
                  </a:schemeClr>
                </a:solidFill>
                <a:latin typeface="Abadi"/>
              </a:rPr>
              <a:t>Summary of all results</a:t>
            </a:r>
            <a:endParaRPr lang="en-US" sz="1800">
              <a:solidFill>
                <a:schemeClr val="accent3">
                  <a:lumMod val="25000"/>
                </a:schemeClr>
              </a:solidFill>
              <a:latin typeface="Abadi"/>
            </a:endParaRPr>
          </a:p>
          <a:p>
            <a:pPr lvl="1">
              <a:lnSpc>
                <a:spcPct val="100000"/>
              </a:lnSpc>
              <a:spcBef>
                <a:spcPts val="1400"/>
              </a:spcBef>
              <a:buFontTx/>
              <a:buChar char="-"/>
              <a:defRPr/>
            </a:pPr>
            <a:r>
              <a:rPr lang="en-US" sz="1800">
                <a:solidFill>
                  <a:schemeClr val="accent3">
                    <a:lumMod val="25000"/>
                  </a:schemeClr>
                </a:solidFill>
                <a:latin typeface="Abadi"/>
              </a:rPr>
              <a:t>Exploratory Data Analysis result</a:t>
            </a:r>
            <a:endParaRPr/>
          </a:p>
          <a:p>
            <a:pPr lvl="1">
              <a:lnSpc>
                <a:spcPct val="100000"/>
              </a:lnSpc>
              <a:spcBef>
                <a:spcPts val="1400"/>
              </a:spcBef>
              <a:buFontTx/>
              <a:buChar char="-"/>
              <a:defRPr/>
            </a:pPr>
            <a:r>
              <a:rPr lang="en-US" sz="1800">
                <a:solidFill>
                  <a:schemeClr val="accent3">
                    <a:lumMod val="25000"/>
                  </a:schemeClr>
                </a:solidFill>
                <a:latin typeface="Abadi"/>
              </a:rPr>
              <a:t>Interactive analytics in screenshots</a:t>
            </a:r>
            <a:endParaRPr/>
          </a:p>
          <a:p>
            <a:pPr lvl="1">
              <a:lnSpc>
                <a:spcPct val="100000"/>
              </a:lnSpc>
              <a:spcBef>
                <a:spcPts val="1400"/>
              </a:spcBef>
              <a:buFontTx/>
              <a:buChar char="-"/>
              <a:defRPr/>
            </a:pPr>
            <a:r>
              <a:rPr lang="en-US" sz="1800">
                <a:solidFill>
                  <a:schemeClr val="accent3">
                    <a:lumMod val="25000"/>
                  </a:schemeClr>
                </a:solidFill>
                <a:latin typeface="Abadi"/>
              </a:rPr>
              <a:t>Predictive Analytics result</a:t>
            </a:r>
            <a:endParaRPr/>
          </a:p>
          <a:p>
            <a:pPr>
              <a:lnSpc>
                <a:spcPct val="100000"/>
              </a:lnSpc>
              <a:spcBef>
                <a:spcPts val="1400"/>
              </a:spcBef>
              <a:defRPr/>
            </a:pPr>
            <a:endParaRPr lang="en-US" sz="2200">
              <a:solidFill>
                <a:schemeClr val="accent3">
                  <a:lumMod val="25000"/>
                </a:schemeClr>
              </a:solidFill>
              <a:latin typeface="Abadi"/>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 name="Rectangle 10"/>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 name="Freeform: Shape 12"/>
          <p:cNvSpPr>
            <a:spLocks noAdjustHandles="1" noChangeArrowheads="1" noChangeAspect="1" noChangeShapeType="1" noEditPoints="1" noGrp="1" noMove="1" noResize="1" noRot="1" noTextEdit="1"/>
          </p:cNvSpPr>
          <p:nvPr/>
        </p:nvSpPr>
        <p:spPr bwMode="auto">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fill="norm" stroke="1" extrusionOk="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3" name="Title 1"/>
          <p:cNvSpPr txBox="1"/>
          <p:nvPr/>
        </p:nvSpPr>
        <p:spPr bwMode="auto">
          <a:xfrm>
            <a:off x="838200" y="609600"/>
            <a:ext cx="4015855" cy="1330839"/>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Boosters Carried Maximum Payload</a:t>
            </a:r>
            <a:endParaRPr/>
          </a:p>
        </p:txBody>
      </p:sp>
      <p:sp>
        <p:nvSpPr>
          <p:cNvPr id="5" name="Content Placeholder 4"/>
          <p:cNvSpPr>
            <a:spLocks noGrp="1"/>
          </p:cNvSpPr>
          <p:nvPr>
            <p:ph idx="4294967295"/>
          </p:nvPr>
        </p:nvSpPr>
        <p:spPr bwMode="auto">
          <a:xfrm>
            <a:off x="862366" y="2194102"/>
            <a:ext cx="3427001" cy="3908586"/>
          </a:xfrm>
          <a:prstGeom prst="rect">
            <a:avLst/>
          </a:prstGeom>
        </p:spPr>
        <p:txBody>
          <a:bodyPr vert="horz" lIns="91440" tIns="45720" rIns="91440" bIns="45720" rtlCol="0">
            <a:normAutofit/>
          </a:bodyPr>
          <a:lstStyle/>
          <a:p>
            <a:pPr>
              <a:spcBef>
                <a:spcPts val="1400"/>
              </a:spcBef>
              <a:defRPr/>
            </a:pPr>
            <a:r>
              <a:rPr lang="en-US" sz="1700">
                <a:latin typeface="Abadi"/>
              </a:rPr>
              <a:t>We determined the booster that have carried the maximum payload using a subquery in the </a:t>
            </a:r>
            <a:r>
              <a:rPr lang="en-US" sz="1700" b="1">
                <a:latin typeface="Abadi"/>
              </a:rPr>
              <a:t>WHERE</a:t>
            </a:r>
            <a:r>
              <a:rPr lang="en-US" sz="1700">
                <a:latin typeface="Abadi"/>
              </a:rPr>
              <a:t> clause and the </a:t>
            </a:r>
            <a:r>
              <a:rPr lang="en-US" sz="1700" b="1">
                <a:latin typeface="Abadi"/>
              </a:rPr>
              <a:t>MAX() </a:t>
            </a:r>
            <a:r>
              <a:rPr lang="en-US" sz="1700">
                <a:latin typeface="Abadi"/>
              </a:rPr>
              <a:t>function.</a:t>
            </a:r>
            <a:endParaRPr/>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mn-lt"/>
              </a:rPr>
              <a:t>31</a:t>
            </a:fld>
            <a:endParaRPr lang="en-US" sz="1000">
              <a:solidFill>
                <a:schemeClr val="tx1">
                  <a:lumMod val="50000"/>
                  <a:lumOff val="50000"/>
                </a:schemeClr>
              </a:solidFill>
              <a:latin typeface="+mn-lt"/>
            </a:endParaRPr>
          </a:p>
        </p:txBody>
      </p:sp>
      <p:pic>
        <p:nvPicPr>
          <p:cNvPr id="1085363943" name=""/>
          <p:cNvPicPr>
            <a:picLocks noChangeAspect="1"/>
          </p:cNvPicPr>
          <p:nvPr/>
        </p:nvPicPr>
        <p:blipFill>
          <a:blip r:embed="rId3"/>
          <a:stretch/>
        </p:blipFill>
        <p:spPr bwMode="auto">
          <a:xfrm flipH="0" flipV="0">
            <a:off x="4232828" y="1581334"/>
            <a:ext cx="7767483" cy="423538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endParaRPr/>
          </a:p>
          <a:p>
            <a:pPr>
              <a:lnSpc>
                <a:spcPct val="100000"/>
              </a:lnSpc>
              <a:spcBef>
                <a:spcPts val="1400"/>
              </a:spcBef>
              <a:defRPr/>
            </a:pP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1461265332" name=""/>
          <p:cNvPicPr>
            <a:picLocks noChangeAspect="1"/>
          </p:cNvPicPr>
          <p:nvPr/>
        </p:nvPicPr>
        <p:blipFill>
          <a:blip r:embed="rId4"/>
          <a:stretch/>
        </p:blipFill>
        <p:spPr bwMode="auto">
          <a:xfrm flipH="0" flipV="0">
            <a:off x="1269413" y="3001485"/>
            <a:ext cx="8987091" cy="33419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9">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Rank Landing Outcomes Between 2010-06-04 and 2017-03-20</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selected Landing outcomes and the </a:t>
            </a:r>
            <a:r>
              <a:rPr lang="en-US" sz="2000" b="1">
                <a:latin typeface="Abadi"/>
              </a:rPr>
              <a:t>COUNT</a:t>
            </a:r>
            <a:r>
              <a:rPr lang="en-US" sz="2000">
                <a:latin typeface="Abadi"/>
              </a:rPr>
              <a:t> of landing outcomes from the data and used the </a:t>
            </a:r>
            <a:r>
              <a:rPr lang="en-US" sz="2000" b="1">
                <a:latin typeface="Abadi"/>
              </a:rPr>
              <a:t>WHERE</a:t>
            </a:r>
            <a:r>
              <a:rPr lang="en-US" sz="2000">
                <a:latin typeface="Abadi"/>
              </a:rPr>
              <a:t> clause to filter for landing outcomes </a:t>
            </a:r>
            <a:r>
              <a:rPr lang="en-US" sz="2000" b="1">
                <a:latin typeface="Abadi"/>
              </a:rPr>
              <a:t>BETWEEN</a:t>
            </a:r>
            <a:r>
              <a:rPr lang="en-US" sz="2000">
                <a:latin typeface="Abadi"/>
              </a:rPr>
              <a:t> 2010-06-04 to 2010-03-20.</a:t>
            </a:r>
            <a:endParaRPr/>
          </a:p>
          <a:p>
            <a:pPr>
              <a:spcBef>
                <a:spcPts val="1400"/>
              </a:spcBef>
              <a:defRPr/>
            </a:pPr>
            <a:r>
              <a:rPr lang="en-US" sz="2000">
                <a:latin typeface="Abadi"/>
              </a:rPr>
              <a:t>We applied the </a:t>
            </a:r>
            <a:r>
              <a:rPr lang="en-US" sz="2000" b="1">
                <a:latin typeface="Abadi"/>
              </a:rPr>
              <a:t>GROUP BY </a:t>
            </a:r>
            <a:r>
              <a:rPr lang="en-US" sz="2000">
                <a:latin typeface="Abadi"/>
              </a:rPr>
              <a:t>clause to group the landing outcomes and the </a:t>
            </a:r>
            <a:r>
              <a:rPr lang="en-US" sz="2000" b="1">
                <a:latin typeface="Abadi"/>
              </a:rPr>
              <a:t>ORDER BY </a:t>
            </a:r>
            <a:r>
              <a:rPr lang="en-US" sz="2000">
                <a:latin typeface="Abadi"/>
              </a:rPr>
              <a:t>clause to order the grouped landing outcome in descending order.</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33</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9"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1331687089" name=""/>
          <p:cNvPicPr>
            <a:picLocks noChangeAspect="1"/>
          </p:cNvPicPr>
          <p:nvPr/>
        </p:nvPicPr>
        <p:blipFill>
          <a:blip r:embed="rId3"/>
          <a:stretch/>
        </p:blipFill>
        <p:spPr bwMode="auto">
          <a:xfrm flipH="0" flipV="0">
            <a:off x="314417" y="1782981"/>
            <a:ext cx="7047596" cy="32615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pic>
        <p:nvPicPr>
          <p:cNvPr id="6" name="Content Placeholder 5"/>
          <p:cNvPicPr>
            <a:picLocks noChangeAspect="1" noGrp="1"/>
          </p:cNvPicPr>
          <p:nvPr>
            <p:ph idx="4294967295"/>
          </p:nvPr>
        </p:nvPicPr>
        <p:blipFill>
          <a:blip r:embed="rId4"/>
          <a:stretch/>
        </p:blipFill>
        <p:spPr bwMode="auto">
          <a:xfrm>
            <a:off x="770011" y="1308538"/>
            <a:ext cx="10515600" cy="4717035"/>
          </a:xfrm>
          <a:prstGeom prst="rect">
            <a:avLst/>
          </a:prstGeom>
        </p:spPr>
      </p:pic>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sites global map markers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pic>
        <p:nvPicPr>
          <p:cNvPr id="4" name="Content Placeholder 3"/>
          <p:cNvPicPr>
            <a:picLocks noChangeAspect="1" noGrp="1"/>
          </p:cNvPicPr>
          <p:nvPr>
            <p:ph idx="4294967295"/>
          </p:nvPr>
        </p:nvPicPr>
        <p:blipFill>
          <a:blip r:embed="rId4"/>
          <a:stretch/>
        </p:blipFill>
        <p:spPr bwMode="auto">
          <a:xfrm>
            <a:off x="770011" y="1253472"/>
            <a:ext cx="10687962" cy="4772101"/>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Markers showing launch sites with color labels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pic>
        <p:nvPicPr>
          <p:cNvPr id="4" name="Content Placeholder 3"/>
          <p:cNvPicPr>
            <a:picLocks noChangeAspect="1" noGrp="1"/>
          </p:cNvPicPr>
          <p:nvPr>
            <p:ph idx="4294967295"/>
          </p:nvPr>
        </p:nvPicPr>
        <p:blipFill>
          <a:blip r:embed="rId3"/>
          <a:stretch/>
        </p:blipFill>
        <p:spPr bwMode="auto">
          <a:xfrm>
            <a:off x="770010" y="1362318"/>
            <a:ext cx="10092431" cy="5064893"/>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distance to landmarks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8714772" y="6226392"/>
            <a:ext cx="2743200" cy="401638"/>
          </a:xfrm>
        </p:spPr>
        <p:txBody>
          <a:bodyPr/>
          <a:lstStyle/>
          <a:p>
            <a:pPr>
              <a:defRPr/>
            </a:pPr>
            <a:fld id="{5075537C-CA84-1446-933C-8E9D027F9201}" type="slidenum">
              <a:rPr lang="en-US"/>
              <a:t>39</a:t>
            </a:fld>
            <a:endParaRPr lang="en-US"/>
          </a:p>
        </p:txBody>
      </p:sp>
      <p:sp>
        <p:nvSpPr>
          <p:cNvPr id="8" name="Title 1"/>
          <p:cNvSpPr txBox="1"/>
          <p:nvPr/>
        </p:nvSpPr>
        <p:spPr bwMode="auto">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Pie chart showing the success percentage achieved by each launch site</a:t>
            </a:r>
            <a:endParaRPr/>
          </a:p>
        </p:txBody>
      </p:sp>
      <p:pic>
        <p:nvPicPr>
          <p:cNvPr id="1051027277" name=""/>
          <p:cNvPicPr>
            <a:picLocks noChangeAspect="1"/>
          </p:cNvPicPr>
          <p:nvPr/>
        </p:nvPicPr>
        <p:blipFill>
          <a:blip r:embed="rId4"/>
          <a:stretch/>
        </p:blipFill>
        <p:spPr bwMode="auto">
          <a:xfrm flipH="0" flipV="0">
            <a:off x="243976" y="1573353"/>
            <a:ext cx="11567669" cy="346657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40</a:t>
            </a:fld>
            <a:endParaRPr lang="en-US" sz="1200">
              <a:solidFill>
                <a:schemeClr val="tx1">
                  <a:tint val="75000"/>
                </a:schemeClr>
              </a:solidFill>
              <a:latin typeface="+mn-lt"/>
            </a:endParaRPr>
          </a:p>
        </p:txBody>
      </p:sp>
      <p:sp>
        <p:nvSpPr>
          <p:cNvPr id="26" name="Title 1"/>
          <p:cNvSpPr txBox="1"/>
          <p:nvPr/>
        </p:nvSpPr>
        <p:spPr bwMode="auto">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Pie chart showing the Launch site with the highest launch success ratio</a:t>
            </a:r>
            <a:endParaRPr/>
          </a:p>
          <a:p>
            <a:pPr>
              <a:defRPr/>
            </a:pPr>
            <a:endParaRPr lang="en-US">
              <a:solidFill>
                <a:srgbClr val="0B49CB"/>
              </a:solidFill>
              <a:latin typeface="Abadi"/>
            </a:endParaRPr>
          </a:p>
        </p:txBody>
      </p:sp>
      <p:pic>
        <p:nvPicPr>
          <p:cNvPr id="1626204194" name=""/>
          <p:cNvPicPr>
            <a:picLocks noChangeAspect="1"/>
          </p:cNvPicPr>
          <p:nvPr/>
        </p:nvPicPr>
        <p:blipFill>
          <a:blip r:embed="rId3"/>
          <a:stretch/>
        </p:blipFill>
        <p:spPr bwMode="auto">
          <a:xfrm flipH="0" flipV="0">
            <a:off x="377284" y="1636176"/>
            <a:ext cx="11111168" cy="332976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a:off x="828068" y="1530575"/>
            <a:ext cx="9766360" cy="4494997"/>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Project background and context</a:t>
            </a:r>
            <a:endParaRPr/>
          </a:p>
          <a:p>
            <a:pPr marL="457200" lvl="1" indent="0" algn="just">
              <a:spcBef>
                <a:spcPts val="1400"/>
              </a:spcBef>
              <a:buNone/>
              <a:defRPr/>
            </a:pPr>
            <a:r>
              <a:rPr lang="en-US" sz="1800">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a:spcBef>
                <a:spcPts val="1400"/>
              </a:spcBef>
              <a:defRPr/>
            </a:pPr>
            <a:r>
              <a:rPr lang="en-US" sz="2200">
                <a:solidFill>
                  <a:schemeClr val="accent3">
                    <a:lumMod val="25000"/>
                  </a:schemeClr>
                </a:solidFill>
                <a:latin typeface="Abadi"/>
              </a:rPr>
              <a:t>Problems you want to find answers</a:t>
            </a:r>
            <a:endParaRPr/>
          </a:p>
          <a:p>
            <a:pPr lvl="1">
              <a:spcBef>
                <a:spcPts val="1400"/>
              </a:spcBef>
              <a:buFontTx/>
              <a:buChar char="-"/>
              <a:defRPr/>
            </a:pPr>
            <a:r>
              <a:rPr lang="en-US" sz="1800">
                <a:solidFill>
                  <a:schemeClr val="accent3">
                    <a:lumMod val="25000"/>
                  </a:schemeClr>
                </a:solidFill>
                <a:latin typeface="Abadi"/>
              </a:rPr>
              <a:t>What factors determine if the rocket will land successfully?</a:t>
            </a:r>
            <a:endParaRPr/>
          </a:p>
          <a:p>
            <a:pPr lvl="1">
              <a:spcBef>
                <a:spcPts val="1400"/>
              </a:spcBef>
              <a:buFontTx/>
              <a:buChar char="-"/>
              <a:defRPr/>
            </a:pPr>
            <a:r>
              <a:rPr lang="en-US" sz="1800">
                <a:solidFill>
                  <a:schemeClr val="accent3">
                    <a:lumMod val="25000"/>
                  </a:schemeClr>
                </a:solidFill>
                <a:latin typeface="Abadi"/>
              </a:rPr>
              <a:t>The interaction amongst various features that determine the success rate of a successful landing.</a:t>
            </a:r>
            <a:endParaRPr/>
          </a:p>
          <a:p>
            <a:pPr lvl="1">
              <a:spcBef>
                <a:spcPts val="1400"/>
              </a:spcBef>
              <a:buFontTx/>
              <a:buChar char="-"/>
              <a:defRPr/>
            </a:pPr>
            <a:r>
              <a:rPr lang="en-US" sz="1800">
                <a:solidFill>
                  <a:schemeClr val="accent3">
                    <a:lumMod val="25000"/>
                  </a:schemeClr>
                </a:solidFill>
                <a:latin typeface="Abadi"/>
              </a:rPr>
              <a:t>What operating conditions needs to be in place to ensure a successful landing program.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2" name="Title 1"/>
          <p:cNvSpPr txBox="1"/>
          <p:nvPr/>
        </p:nvSpPr>
        <p:spPr bwMode="auto">
          <a:xfrm>
            <a:off x="838198" y="291090"/>
            <a:ext cx="10515599" cy="932688"/>
          </a:xfrm>
          <a:prstGeom prst="rect">
            <a:avLst/>
          </a:prstGeom>
        </p:spPr>
        <p:txBody>
          <a:bodyPr vert="horz" lIns="91440" tIns="45720" rIns="91440" bIns="45720" rtlCol="0" anchor="b">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2500">
                <a:solidFill>
                  <a:srgbClr val="0B49CB"/>
                </a:solidFill>
                <a:latin typeface="Abadi"/>
                <a:ea typeface="+mj-ea"/>
                <a:cs typeface="+mj-cs"/>
              </a:rPr>
              <a:t>Scatter plot of Payload vs Launch Outcome for all sites, with different payload selected in the range slider</a:t>
            </a:r>
            <a:endParaRPr/>
          </a:p>
        </p:txBody>
      </p:sp>
      <p:sp>
        <p:nvSpPr>
          <p:cNvPr id="17" name="Rectangle 16"/>
          <p:cNvSpPr>
            <a:spLocks noAdjustHandles="1" noChangeArrowheads="1" noChangeAspect="1" noChangeShapeType="1" noEditPoints="1" noGrp="1" noMove="1" noResize="1" noRot="1" noTextEdit="1"/>
          </p:cNvSpPr>
          <p:nvPr/>
        </p:nvSpPr>
        <p:spPr bwMode="auto">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4" name="Content Placeholder 3" descr="Graphical user interface, application&#10;&#10;Description automatically generated"/>
          <p:cNvPicPr>
            <a:picLocks noChangeAspect="1" noGrp="1"/>
          </p:cNvPicPr>
          <p:nvPr>
            <p:ph idx="4294967295"/>
          </p:nvPr>
        </p:nvPicPr>
        <p:blipFill>
          <a:blip r:embed="rId3"/>
          <a:stretch/>
        </p:blipFill>
        <p:spPr bwMode="auto">
          <a:xfrm>
            <a:off x="838200" y="2191367"/>
            <a:ext cx="10515599" cy="3785614"/>
          </a:xfrm>
          <a:prstGeom prst="rect">
            <a:avLst/>
          </a:prstGeom>
        </p:spPr>
      </p:pic>
      <p:sp>
        <p:nvSpPr>
          <p:cNvPr id="3" name="Slide Number Placeholder 2"/>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41</a:t>
            </a:fld>
            <a:endParaRPr lang="en-US" sz="1200">
              <a:solidFill>
                <a:schemeClr val="tx1">
                  <a:tint val="75000"/>
                </a:schemeClr>
              </a:solidFill>
              <a:latin typeface="+mn-l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4" name="Rectangle 13"/>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16" name="Rectangle 15"/>
          <p:cNvSpPr>
            <a:spLocks noAdjustHandles="1" noChangeArrowheads="1" noChangeAspect="1" noChangeShapeType="1" noEditPoints="1" noGrp="1" noMove="1" noResize="1" noRot="1" noTextEdit="1"/>
          </p:cNvSpPr>
          <p:nvPr/>
        </p:nvSpPr>
        <p:spPr bwMode="auto">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9" name="Title 1"/>
          <p:cNvSpPr txBox="1"/>
          <p:nvPr/>
        </p:nvSpPr>
        <p:spPr bwMode="auto">
          <a:xfrm>
            <a:off x="1046746" y="586822"/>
            <a:ext cx="3560252" cy="1645920"/>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Classification Accuracy</a:t>
            </a:r>
            <a:endParaRPr/>
          </a:p>
        </p:txBody>
      </p:sp>
      <p:sp>
        <p:nvSpPr>
          <p:cNvPr id="18" name="Rectangle 17"/>
          <p:cNvSpPr>
            <a:spLocks noAdjustHandles="1" noChangeArrowheads="1" noChangeAspect="1" noChangeShapeType="1" noEditPoints="1" noGrp="1" noMove="1" noResize="1" noRot="1" noTextEdit="1"/>
          </p:cNvSpPr>
          <p:nvPr/>
        </p:nvSpPr>
        <p:spPr bwMode="auto">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20" name="Rectangle 19"/>
          <p:cNvSpPr>
            <a:spLocks noAdjustHandles="1" noChangeArrowheads="1" noChangeAspect="1" noChangeShapeType="1" noEditPoints="1" noGrp="1" noMove="1" noResize="1" noRot="1" noTextEdit="1"/>
          </p:cNvSpPr>
          <p:nvPr/>
        </p:nvSpPr>
        <p:spPr bwMode="auto">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5" name="Content Placeholder 4"/>
          <p:cNvSpPr>
            <a:spLocks noGrp="1"/>
          </p:cNvSpPr>
          <p:nvPr>
            <p:ph type="body" sz="half" idx="4294967295"/>
          </p:nvPr>
        </p:nvSpPr>
        <p:spPr bwMode="auto">
          <a:xfrm>
            <a:off x="5351164" y="586822"/>
            <a:ext cx="6002636" cy="1645920"/>
          </a:xfrm>
          <a:prstGeom prst="rect">
            <a:avLst/>
          </a:prstGeom>
        </p:spPr>
        <p:txBody>
          <a:bodyPr vert="horz" lIns="91440" tIns="45720" rIns="91440" bIns="45720" rtlCol="0" anchor="ctr">
            <a:normAutofit/>
          </a:bodyPr>
          <a:lstStyle/>
          <a:p>
            <a:pPr>
              <a:spcBef>
                <a:spcPts val="1400"/>
              </a:spcBef>
              <a:defRPr/>
            </a:pPr>
            <a:r>
              <a:rPr lang="en-US" sz="2200">
                <a:latin typeface="Abadi"/>
              </a:rPr>
              <a:t>The decision tree classifier is the model with the highest classification accuracy</a:t>
            </a:r>
            <a:endParaRPr/>
          </a:p>
          <a:p>
            <a:pPr>
              <a:spcBef>
                <a:spcPts val="1400"/>
              </a:spcBef>
              <a:defRPr/>
            </a:pPr>
            <a:endParaRPr lang="en-US" sz="1800"/>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t>43</a:t>
            </a:fld>
            <a:endParaRPr lang="en-US" sz="1200">
              <a:solidFill>
                <a:schemeClr val="tx1">
                  <a:lumMod val="50000"/>
                  <a:lumOff val="50000"/>
                </a:schemeClr>
              </a:solidFill>
              <a:latin typeface="+mn-lt"/>
            </a:endParaRPr>
          </a:p>
        </p:txBody>
      </p:sp>
      <p:pic>
        <p:nvPicPr>
          <p:cNvPr id="732184299" name=""/>
          <p:cNvPicPr>
            <a:picLocks noChangeAspect="1"/>
          </p:cNvPicPr>
          <p:nvPr/>
        </p:nvPicPr>
        <p:blipFill>
          <a:blip r:embed="rId3"/>
          <a:stretch/>
        </p:blipFill>
        <p:spPr bwMode="auto">
          <a:xfrm>
            <a:off x="1347064" y="3086100"/>
            <a:ext cx="9582149" cy="30861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5" name="Content Placeholder 4"/>
          <p:cNvSpPr>
            <a:spLocks noGrp="1"/>
          </p:cNvSpPr>
          <p:nvPr>
            <p:ph type="body" sz="half" idx="4294967295"/>
          </p:nvPr>
        </p:nvSpPr>
        <p:spPr bwMode="auto">
          <a:xfrm>
            <a:off x="770011" y="2057400"/>
            <a:ext cx="5791562"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548790999" name=""/>
          <p:cNvPicPr>
            <a:picLocks noChangeAspect="1"/>
          </p:cNvPicPr>
          <p:nvPr/>
        </p:nvPicPr>
        <p:blipFill>
          <a:blip r:embed="rId4"/>
          <a:stretch/>
        </p:blipFill>
        <p:spPr bwMode="auto">
          <a:xfrm>
            <a:off x="6685994" y="1535112"/>
            <a:ext cx="5048249" cy="4333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3"/>
          <p:cNvSpPr>
            <a:spLocks noGrp="1"/>
          </p:cNvSpPr>
          <p:nvPr>
            <p:ph sz="half" idx="4294967295"/>
          </p:nvPr>
        </p:nvSpPr>
        <p:spPr bwMode="auto">
          <a:xfrm>
            <a:off x="770011" y="1507254"/>
            <a:ext cx="10515600" cy="4518320"/>
          </a:xfrm>
          <a:prstGeom prst="rect">
            <a:avLst/>
          </a:prstGeom>
        </p:spPr>
        <p:txBody>
          <a:bodyPr>
            <a:normAutofit/>
          </a:bodyPr>
          <a:lstStyle/>
          <a:p>
            <a:pPr marL="0" indent="0">
              <a:lnSpc>
                <a:spcPct val="100000"/>
              </a:lnSpc>
              <a:spcBef>
                <a:spcPts val="1400"/>
              </a:spcBef>
              <a:buNone/>
              <a:defRPr/>
            </a:pPr>
            <a:r>
              <a:rPr lang="en-US" sz="2200">
                <a:solidFill>
                  <a:schemeClr val="accent3">
                    <a:lumMod val="25000"/>
                  </a:schemeClr>
                </a:solidFill>
                <a:latin typeface="Abadi"/>
              </a:rPr>
              <a:t>We can conclude that:</a:t>
            </a:r>
            <a:endParaRPr/>
          </a:p>
          <a:p>
            <a:pPr>
              <a:lnSpc>
                <a:spcPct val="100000"/>
              </a:lnSpc>
              <a:spcBef>
                <a:spcPts val="1400"/>
              </a:spcBef>
              <a:defRPr/>
            </a:pPr>
            <a:r>
              <a:rPr lang="en-US" sz="2200">
                <a:solidFill>
                  <a:schemeClr val="accent3">
                    <a:lumMod val="25000"/>
                  </a:schemeClr>
                </a:solidFill>
                <a:latin typeface="Abadi"/>
              </a:rPr>
              <a:t>The larger the flight amount at a launch site, the greater the success rate at a launch site.</a:t>
            </a:r>
            <a:endParaRPr/>
          </a:p>
          <a:p>
            <a:pPr>
              <a:lnSpc>
                <a:spcPct val="100000"/>
              </a:lnSpc>
              <a:spcBef>
                <a:spcPts val="1400"/>
              </a:spcBef>
              <a:defRPr/>
            </a:pPr>
            <a:r>
              <a:rPr lang="en-US" sz="2200">
                <a:latin typeface="Abadi"/>
              </a:rPr>
              <a:t>Launch success rate started to increase in 2013 till 2020.</a:t>
            </a:r>
            <a:endParaRPr/>
          </a:p>
          <a:p>
            <a:pPr>
              <a:lnSpc>
                <a:spcPct val="100000"/>
              </a:lnSpc>
              <a:spcBef>
                <a:spcPts val="1400"/>
              </a:spcBef>
              <a:defRPr/>
            </a:pPr>
            <a:r>
              <a:rPr lang="en-US" sz="2200">
                <a:solidFill>
                  <a:schemeClr val="accent3">
                    <a:lumMod val="25000"/>
                  </a:schemeClr>
                </a:solidFill>
                <a:latin typeface="Abadi"/>
              </a:rPr>
              <a:t>Orbits </a:t>
            </a:r>
            <a:r>
              <a:rPr lang="en-US" sz="2200">
                <a:latin typeface="Abadi"/>
              </a:rPr>
              <a:t>ES-L1, GEO, HEO, SSO, VLEO had the most success rate.</a:t>
            </a: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KSC LC-39A had the most successful launches of any sites.</a:t>
            </a:r>
            <a:endParaRPr/>
          </a:p>
          <a:p>
            <a:pPr>
              <a:lnSpc>
                <a:spcPct val="100000"/>
              </a:lnSpc>
              <a:spcBef>
                <a:spcPts val="1400"/>
              </a:spcBef>
              <a:defRPr/>
            </a:pPr>
            <a:r>
              <a:rPr lang="en-US" sz="2200">
                <a:solidFill>
                  <a:schemeClr val="accent3">
                    <a:lumMod val="25000"/>
                  </a:schemeClr>
                </a:solidFill>
                <a:latin typeface="Abadi"/>
              </a:rPr>
              <a:t>The Decision tree classifier is the best machine learning algorithm for this task.</a:t>
            </a:r>
            <a:endParaRPr/>
          </a:p>
          <a:p>
            <a:pPr>
              <a:lnSpc>
                <a:spcPct val="100000"/>
              </a:lnSpc>
              <a:spcBef>
                <a:spcPts val="1400"/>
              </a:spcBef>
              <a:defRPr/>
            </a:pPr>
            <a:endParaRPr lang="en-US" sz="2200">
              <a:solidFill>
                <a:schemeClr val="accent3">
                  <a:lumMod val="25000"/>
                </a:schemeClr>
              </a:solidFill>
              <a:latin typeface="Abadi"/>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25000" lnSpcReduction="15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badi"/>
              </a:rPr>
              <a:t>Executive Summary</a:t>
            </a:r>
            <a:endParaRPr/>
          </a:p>
          <a:p>
            <a:pPr>
              <a:lnSpc>
                <a:spcPct val="120000"/>
              </a:lnSpc>
              <a:spcBef>
                <a:spcPts val="1400"/>
              </a:spcBef>
              <a:defRPr/>
            </a:pPr>
            <a:r>
              <a:rPr lang="en-US" sz="8800">
                <a:solidFill>
                  <a:schemeClr val="accent3">
                    <a:lumMod val="25000"/>
                  </a:schemeClr>
                </a:solidFill>
                <a:latin typeface="Abadi"/>
              </a:rPr>
              <a:t>Data collection methodology:</a:t>
            </a:r>
            <a:endParaRPr/>
          </a:p>
          <a:p>
            <a:pPr lvl="1">
              <a:lnSpc>
                <a:spcPct val="120000"/>
              </a:lnSpc>
              <a:spcBef>
                <a:spcPts val="1400"/>
              </a:spcBef>
              <a:defRPr/>
            </a:pPr>
            <a:r>
              <a:rPr lang="en-US" sz="7600">
                <a:solidFill>
                  <a:schemeClr val="bg2">
                    <a:lumMod val="50000"/>
                  </a:schemeClr>
                </a:solidFill>
                <a:latin typeface="Abadi"/>
              </a:rPr>
              <a:t>Data was collected using SpaceX API and web scraping from Wikipedia. </a:t>
            </a:r>
            <a:endParaRPr/>
          </a:p>
          <a:p>
            <a:pPr>
              <a:lnSpc>
                <a:spcPct val="120000"/>
              </a:lnSpc>
              <a:spcBef>
                <a:spcPts val="1400"/>
              </a:spcBef>
              <a:defRPr/>
            </a:pPr>
            <a:r>
              <a:rPr lang="en-US" sz="8800">
                <a:solidFill>
                  <a:schemeClr val="accent3">
                    <a:lumMod val="25000"/>
                  </a:schemeClr>
                </a:solidFill>
                <a:latin typeface="Abadi"/>
              </a:rPr>
              <a:t>Perform data wrangling</a:t>
            </a:r>
            <a:endParaRPr/>
          </a:p>
          <a:p>
            <a:pPr lvl="1">
              <a:lnSpc>
                <a:spcPct val="120000"/>
              </a:lnSpc>
              <a:spcBef>
                <a:spcPts val="1400"/>
              </a:spcBef>
              <a:defRPr/>
            </a:pPr>
            <a:r>
              <a:rPr lang="en-US" sz="7600">
                <a:solidFill>
                  <a:schemeClr val="bg2">
                    <a:lumMod val="50000"/>
                  </a:schemeClr>
                </a:solidFill>
                <a:latin typeface="Abadi"/>
              </a:rPr>
              <a:t>One-hot encoding was applied to categorical features</a:t>
            </a:r>
            <a:endParaRPr/>
          </a:p>
          <a:p>
            <a:pPr>
              <a:lnSpc>
                <a:spcPct val="120000"/>
              </a:lnSpc>
              <a:spcBef>
                <a:spcPts val="1400"/>
              </a:spcBef>
              <a:defRPr/>
            </a:pPr>
            <a:r>
              <a:rPr lang="en-US" sz="8800">
                <a:solidFill>
                  <a:schemeClr val="accent3">
                    <a:lumMod val="25000"/>
                  </a:schemeClr>
                </a:solidFill>
                <a:latin typeface="Abadi"/>
              </a:rPr>
              <a:t>Perform exploratory data analysis (EDA) using visualization and SQL</a:t>
            </a:r>
            <a:endParaRPr/>
          </a:p>
          <a:p>
            <a:pPr>
              <a:lnSpc>
                <a:spcPct val="120000"/>
              </a:lnSpc>
              <a:spcBef>
                <a:spcPts val="1400"/>
              </a:spcBef>
              <a:defRPr/>
            </a:pPr>
            <a:r>
              <a:rPr lang="en-US" sz="8800">
                <a:solidFill>
                  <a:schemeClr val="accent3">
                    <a:lumMod val="25000"/>
                  </a:schemeClr>
                </a:solidFill>
                <a:latin typeface="Abadi"/>
              </a:rPr>
              <a:t>Perform interactive visual analytics using Folium and Plotly Dash</a:t>
            </a:r>
            <a:endParaRPr/>
          </a:p>
          <a:p>
            <a:pPr>
              <a:lnSpc>
                <a:spcPct val="120000"/>
              </a:lnSpc>
              <a:spcBef>
                <a:spcPts val="1400"/>
              </a:spcBef>
              <a:defRPr/>
            </a:pPr>
            <a:r>
              <a:rPr lang="en-US" sz="8800">
                <a:solidFill>
                  <a:schemeClr val="accent3">
                    <a:lumMod val="25000"/>
                  </a:schemeClr>
                </a:solidFill>
                <a:latin typeface="Abadi"/>
              </a:rPr>
              <a:t>Perform predictive analysis using classification models</a:t>
            </a:r>
            <a:endParaRPr/>
          </a:p>
          <a:p>
            <a:pPr lvl="1">
              <a:lnSpc>
                <a:spcPct val="120000"/>
              </a:lnSpc>
              <a:spcBef>
                <a:spcPts val="1400"/>
              </a:spcBef>
              <a:defRPr/>
            </a:pPr>
            <a:r>
              <a:rPr lang="en-US" sz="7600">
                <a:solidFill>
                  <a:schemeClr val="bg2">
                    <a:lumMod val="50000"/>
                  </a:schemeClr>
                </a:solidFill>
                <a:latin typeface="Abadi"/>
              </a:rPr>
              <a:t>Standardize data using StandardScaler and tune models using GridSearchCV</a:t>
            </a:r>
            <a:endParaRPr/>
          </a:p>
          <a:p>
            <a:pPr>
              <a:lnSpc>
                <a:spcPct val="120000"/>
              </a:lnSpc>
              <a:spcBef>
                <a:spcPts val="1400"/>
              </a:spcBef>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a:off x="770011" y="1403131"/>
            <a:ext cx="10218555" cy="4773832"/>
          </a:xfrm>
          <a:prstGeom prst="rect">
            <a:avLst/>
          </a:prstGeom>
        </p:spPr>
        <p:txBody>
          <a:bodyPr/>
          <a:lstStyle/>
          <a:p>
            <a:pPr algn="just">
              <a:lnSpc>
                <a:spcPct val="100000"/>
              </a:lnSpc>
              <a:spcBef>
                <a:spcPts val="1399"/>
              </a:spcBef>
              <a:defRPr/>
            </a:pPr>
            <a:r>
              <a:rPr lang="en-US" sz="1900" b="0" i="0" u="none" strike="noStrike" cap="none" spc="0">
                <a:solidFill>
                  <a:schemeClr val="accent3">
                    <a:lumMod val="25000"/>
                  </a:schemeClr>
                </a:solidFill>
                <a:latin typeface="Abadi"/>
                <a:ea typeface="Abadi"/>
                <a:cs typeface="Abadi"/>
              </a:rPr>
              <a:t>The data was collected using various methods</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Data collection was done using get request to the SpaceX API.</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Next, we decoded the response content as a Json using .json() function call and turn it into a pandas </a:t>
            </a:r>
            <a:r>
              <a:rPr lang="en-US" sz="1900" b="0" i="0" u="none" strike="noStrike" cap="none" spc="0">
                <a:solidFill>
                  <a:schemeClr val="accent3">
                    <a:lumMod val="25000"/>
                  </a:schemeClr>
                </a:solidFill>
                <a:latin typeface="Abadi"/>
                <a:ea typeface="Abadi"/>
                <a:cs typeface="Abadi"/>
              </a:rPr>
              <a:t>dataframe</a:t>
            </a:r>
            <a:r>
              <a:rPr lang="en-US" sz="1900" b="0" i="0" u="none" strike="noStrike" cap="none" spc="0">
                <a:solidFill>
                  <a:schemeClr val="accent3">
                    <a:lumMod val="25000"/>
                  </a:schemeClr>
                </a:solidFill>
                <a:latin typeface="Abadi"/>
                <a:ea typeface="Abadi"/>
                <a:cs typeface="Abadi"/>
              </a:rPr>
              <a:t> using .</a:t>
            </a:r>
            <a:r>
              <a:rPr lang="en-US" sz="1900" b="0" i="0" u="none" strike="noStrike" cap="none" spc="0">
                <a:solidFill>
                  <a:schemeClr val="accent3">
                    <a:lumMod val="25000"/>
                  </a:schemeClr>
                </a:solidFill>
                <a:latin typeface="Abadi"/>
                <a:ea typeface="Abadi"/>
                <a:cs typeface="Abadi"/>
              </a:rPr>
              <a:t>json_normalize</a:t>
            </a:r>
            <a:r>
              <a:rPr lang="en-US" sz="1900" b="0" i="0" u="none" strike="noStrike" cap="none" spc="0">
                <a:solidFill>
                  <a:schemeClr val="accent3">
                    <a:lumMod val="25000"/>
                  </a:schemeClr>
                </a:solidFill>
                <a:latin typeface="Abadi"/>
                <a:ea typeface="Abadi"/>
                <a:cs typeface="Abadi"/>
              </a:rPr>
              <a:t>().</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We then cleaned the data, checked for missing values and fill in missing values where necessary.</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In addition, we performed web scraping from Wikipedia for Falcon 9 launch records with BeautifulSoup. </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The objective was to extract the launch records as HTML table, parse the table and convert it to a pandas </a:t>
            </a:r>
            <a:r>
              <a:rPr lang="en-US" sz="1900" b="0" i="0" u="none" strike="noStrike" cap="none" spc="0">
                <a:solidFill>
                  <a:schemeClr val="accent3">
                    <a:lumMod val="25000"/>
                  </a:schemeClr>
                </a:solidFill>
                <a:latin typeface="Abadi"/>
                <a:ea typeface="Abadi"/>
                <a:cs typeface="Abadi"/>
              </a:rPr>
              <a:t>dataframe</a:t>
            </a:r>
            <a:r>
              <a:rPr lang="en-US" sz="1900" b="0" i="0" u="none" strike="noStrike" cap="none" spc="0">
                <a:solidFill>
                  <a:schemeClr val="accent3">
                    <a:lumMod val="25000"/>
                  </a:schemeClr>
                </a:solidFill>
                <a:latin typeface="Abadi"/>
                <a:ea typeface="Abadi"/>
                <a:cs typeface="Abadi"/>
              </a:rPr>
              <a:t> for future analysis.</a:t>
            </a:r>
            <a:endParaRPr sz="1900"/>
          </a:p>
          <a:p>
            <a:pPr lvl="1" algn="just">
              <a:lnSpc>
                <a:spcPct val="100000"/>
              </a:lnSpc>
              <a:spcBef>
                <a:spcPts val="1399"/>
              </a:spcBef>
              <a:buFontTx/>
              <a:buChar char="-"/>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sp>
        <p:nvSpPr>
          <p:cNvPr id="3" name="Text Placeholder 2"/>
          <p:cNvSpPr>
            <a:spLocks noGrp="1"/>
          </p:cNvSpPr>
          <p:nvPr>
            <p:ph type="body" sz="half" idx="4294967295"/>
          </p:nvPr>
        </p:nvSpPr>
        <p:spPr bwMode="auto">
          <a:xfrm>
            <a:off x="820738" y="1800225"/>
            <a:ext cx="4640263" cy="4225925"/>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We used the get request on the SpaceX API to collect data, clean the obtained data and performed basic data wrangling and formatting.</a:t>
            </a: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none" strike="noStrike" cap="none" spc="0">
                <a:solidFill>
                  <a:srgbClr val="0070C0"/>
                </a:solidFill>
                <a:latin typeface="Abadi"/>
                <a:ea typeface="Abadi"/>
                <a:cs typeface="Abadi"/>
              </a:rPr>
              <a:t>https://github.com/KietUwU/Data-Science---Coursera-Capstone/blob/main/Hands-on%20Lab:%20Complete%20the%20Data%20Collection%20API%20Lab.ipynb</a:t>
            </a:r>
            <a:endParaRPr lang="en-US" sz="2200">
              <a:solidFill>
                <a:schemeClr val="accent3">
                  <a:lumMod val="25000"/>
                </a:schemeClr>
              </a:solidFill>
              <a:latin typeface="Abadi"/>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pic>
        <p:nvPicPr>
          <p:cNvPr id="9" name="Picture 8"/>
          <p:cNvPicPr>
            <a:picLocks noChangeAspect="1"/>
          </p:cNvPicPr>
          <p:nvPr/>
        </p:nvPicPr>
        <p:blipFill>
          <a:blip r:embed="rId4"/>
          <a:stretch/>
        </p:blipFill>
        <p:spPr bwMode="auto">
          <a:xfrm>
            <a:off x="6518511" y="1499088"/>
            <a:ext cx="4861273" cy="452706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flipH="0" flipV="0">
            <a:off x="6027811" y="1486342"/>
            <a:ext cx="5430159" cy="5060938"/>
          </a:xfrm>
          <a:prstGeom prst="rect">
            <a:avLst/>
          </a:prstGeom>
        </p:spPr>
        <p:txBody>
          <a:bodyPr/>
          <a:lstStyle/>
          <a:p>
            <a:pPr>
              <a:defRPr/>
            </a:pPr>
            <a:r>
              <a:rPr lang="en-US" sz="2200">
                <a:solidFill>
                  <a:schemeClr val="accent3">
                    <a:lumMod val="25000"/>
                  </a:schemeClr>
                </a:solidFill>
                <a:latin typeface="Abadi"/>
              </a:rPr>
              <a:t>Perform exploratory data analysis and determined the training labels.</a:t>
            </a:r>
            <a:endParaRPr/>
          </a:p>
          <a:p>
            <a:pPr>
              <a:defRPr/>
            </a:pPr>
            <a:r>
              <a:rPr lang="en-US" sz="2200">
                <a:solidFill>
                  <a:schemeClr val="accent3">
                    <a:lumMod val="25000"/>
                  </a:schemeClr>
                </a:solidFill>
                <a:latin typeface="Abadi"/>
              </a:rPr>
              <a:t>Calculate the number of launches at each site, and the number and occurrence of each orbits</a:t>
            </a:r>
            <a:endParaRPr/>
          </a:p>
          <a:p>
            <a:pPr>
              <a:defRPr/>
            </a:pPr>
            <a:r>
              <a:rPr lang="en-US" sz="2200">
                <a:solidFill>
                  <a:schemeClr val="accent3">
                    <a:lumMod val="25000"/>
                  </a:schemeClr>
                </a:solidFill>
                <a:latin typeface="Abadi"/>
              </a:rPr>
              <a:t>Create landing outcome label from outcome column and exported the results to .csv file.</a:t>
            </a:r>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none" strike="noStrike" cap="none" spc="0">
                <a:solidFill>
                  <a:srgbClr val="0070C0"/>
                </a:solidFill>
                <a:latin typeface="Abadi"/>
                <a:ea typeface="Abadi"/>
                <a:cs typeface="Abadi"/>
              </a:rPr>
              <a:t>https://github.com/KietUwU/Data-Science---Coursera-Capstone/blob/main/Hands-on%20Lab%3A%20Data%20Wrangling.ipynb</a:t>
            </a:r>
            <a:endParaRPr lang="en-US"/>
          </a:p>
          <a:p>
            <a:pPr>
              <a:defRPr/>
            </a:pPr>
            <a:endParaRPr lang="en-US"/>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sp>
        <p:nvSpPr>
          <p:cNvPr id="6" name="Content Placeholder 4"/>
          <p:cNvSpPr txBox="1"/>
          <p:nvPr/>
        </p:nvSpPr>
        <p:spPr bwMode="auto">
          <a:xfrm>
            <a:off x="838200" y="1486343"/>
            <a:ext cx="5257800" cy="4740049"/>
          </a:xfrm>
          <a:prstGeom prst="rect">
            <a:avLst/>
          </a:prstGeom>
        </p:spPr>
        <p:txBody>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defRPr/>
            </a:pPr>
            <a:endParaRPr lang="en-US"/>
          </a:p>
          <a:p>
            <a:pPr>
              <a:defRPr/>
            </a:pPr>
            <a:endParaRPr lang="en-US"/>
          </a:p>
          <a:p>
            <a:pPr>
              <a:defRPr/>
            </a:pPr>
            <a:endParaRPr lang="en-US"/>
          </a:p>
        </p:txBody>
      </p:sp>
      <p:pic>
        <p:nvPicPr>
          <p:cNvPr id="3" name="Picture 2"/>
          <p:cNvPicPr>
            <a:picLocks noChangeAspect="1"/>
          </p:cNvPicPr>
          <p:nvPr/>
        </p:nvPicPr>
        <p:blipFill>
          <a:blip r:embed="rId4"/>
          <a:stretch/>
        </p:blipFill>
        <p:spPr bwMode="auto">
          <a:xfrm>
            <a:off x="838201" y="1488855"/>
            <a:ext cx="5017252" cy="398652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0</Words>
  <Application>ONLYOFFICE/7.5.1.23</Application>
  <DocSecurity>0</DocSecurity>
  <PresentationFormat>Widescreen</PresentationFormat>
  <Paragraphs>0</Paragraphs>
  <Slides>45</Slides>
  <Notes>45</Notes>
  <HiddenSlides>0</HiddenSlides>
  <MMClips>2</MMClips>
  <ScaleCrop>0</ScaleCrop>
  <HeadingPairs>
    <vt:vector size="4" baseType="variant">
      <vt:variant>
        <vt:lpstr>Theme</vt:lpstr>
      </vt:variant>
      <vt:variant>
        <vt:i4>1</vt:i4>
      </vt:variant>
      <vt:variant>
        <vt:lpstr>Slide Titles</vt:lpstr>
      </vt:variant>
      <vt:variant>
        <vt:i4>45</vt:i4>
      </vt:variant>
    </vt:vector>
  </HeadingPairs>
  <TitlesOfParts>
    <vt:vector size="4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199</cp:revision>
  <dcterms:created xsi:type="dcterms:W3CDTF">2021-04-29T18:58:34Z</dcterms:created>
  <dcterms:modified xsi:type="dcterms:W3CDTF">2023-12-11T16:23:14Z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